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188571D8-F3EF-7E1A-6355-BE8F5D08EC4E}">
  <a:tblStyle styleId="{188571D8-F3EF-7E1A-6355-BE8F5D08EC4E}" styleName="Medium Style 4">
    <a:wholeTbl>
      <a:tcTxStyle>
        <a:fontRef idx="minor"/>
        <a:schemeClr val="dk1"/>
      </a:tcTxStyle>
      <a:tcStyle>
        <a:tcBdr>
          <a:left>
            <a:ln w="12700">
              <a:solidFill>
                <a:schemeClr val="dk1"/>
              </a:solidFill>
            </a:ln>
          </a:left>
          <a:right>
            <a:ln w="12700">
              <a:solidFill>
                <a:schemeClr val="dk1"/>
              </a:solidFill>
            </a:ln>
          </a:right>
          <a:top>
            <a:ln w="12700">
              <a:solidFill>
                <a:schemeClr val="dk1"/>
              </a:solidFill>
            </a:ln>
          </a:top>
          <a:bottom>
            <a:ln w="12700">
              <a:solidFill>
                <a:schemeClr val="dk1"/>
              </a:solidFill>
            </a:ln>
          </a:bottom>
          <a:insideH>
            <a:ln w="12700">
              <a:solidFill>
                <a:schemeClr val="dk1"/>
              </a:solidFill>
            </a:ln>
          </a:insideH>
          <a:insideV>
            <a:ln w="12700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  <a:fill>
          <a:solidFill>
            <a:schemeClr val="dk1">
              <a:tint val="40000"/>
            </a:schemeClr>
          </a:solidFill>
        </a:fill>
      </a:tcStyle>
    </a:band2V>
    <a:lastCol>
      <a:tcTxStyle b="on">
        <a:fontRef idx="minor"/>
        <a:schemeClr val="dk1"/>
      </a:tcTxStyle>
      <a:tcStyle>
        <a:tcBdr/>
      </a:tcStyle>
    </a:lastCol>
    <a:firstCol>
      <a:tcTxStyle b="on">
        <a:fontRef idx="minor"/>
        <a:schemeClr val="dk1"/>
      </a:tcTxStyle>
      <a:tcStyle>
        <a:tcBdr/>
      </a:tcStyle>
    </a:firstCol>
    <a:lastRow>
      <a:tcTxStyle b="on">
        <a:fontRef idx="minor"/>
        <a:schemeClr val="dk1"/>
      </a:tcTxStyle>
      <a:tcStyle>
        <a:tcBdr>
          <a:top>
            <a:ln w="38100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/>
        <a:schemeClr val="dk1"/>
      </a:tcTxStyle>
      <a:tcStyle>
        <a:tcBdr>
          <a:bottom>
            <a:ln w="12700">
              <a:solidFill>
                <a:schemeClr val="dk1"/>
              </a:solidFill>
            </a:ln>
          </a:bottom>
        </a:tcBdr>
        <a:fill>
          <a:solidFill>
            <a:schemeClr val="dk1">
              <a:tint val="20000"/>
            </a:schemeClr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54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8"/>
          <p:cNvSpPr>
            <a:spLocks noGrp="1" noChangeArrowheads="1"/>
          </p:cNvSpPr>
          <p:nvPr userDrawn="1"/>
        </p:nvSpPr>
        <p:spPr bwMode="auto">
          <a:xfrm>
            <a:off x="8220990" y="1"/>
            <a:ext cx="3971005" cy="685746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74" y="0"/>
                </a:moveTo>
                <a:lnTo>
                  <a:pt x="3874" y="19794"/>
                </a:lnTo>
                <a:lnTo>
                  <a:pt x="3874" y="19794"/>
                </a:lnTo>
                <a:cubicBezTo>
                  <a:pt x="3874" y="19794"/>
                  <a:pt x="3932" y="19794"/>
                  <a:pt x="3932" y="19794"/>
                </a:cubicBezTo>
                <a:lnTo>
                  <a:pt x="3932" y="19794"/>
                </a:lnTo>
                <a:cubicBezTo>
                  <a:pt x="1759" y="19794"/>
                  <a:pt x="0" y="20605"/>
                  <a:pt x="0" y="21600"/>
                </a:cubicBezTo>
                <a:lnTo>
                  <a:pt x="0" y="21600"/>
                </a:lnTo>
                <a:cubicBezTo>
                  <a:pt x="0" y="22594"/>
                  <a:pt x="1759" y="23405"/>
                  <a:pt x="3932" y="23405"/>
                </a:cubicBezTo>
                <a:lnTo>
                  <a:pt x="3932" y="23405"/>
                </a:lnTo>
                <a:cubicBezTo>
                  <a:pt x="3932" y="23405"/>
                  <a:pt x="3874" y="23405"/>
                  <a:pt x="3874" y="23405"/>
                </a:cubicBezTo>
                <a:lnTo>
                  <a:pt x="3874" y="43200"/>
                </a:lnTo>
                <a:lnTo>
                  <a:pt x="43200" y="43200"/>
                </a:lnTo>
                <a:lnTo>
                  <a:pt x="43200" y="0"/>
                </a:lnTo>
                <a:lnTo>
                  <a:pt x="3874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1" name="Shape 1102"/>
          <p:cNvSpPr>
            <a:spLocks noGrp="1" noChangeArrowheads="1"/>
          </p:cNvSpPr>
          <p:nvPr userDrawn="1"/>
        </p:nvSpPr>
        <p:spPr bwMode="auto">
          <a:xfrm>
            <a:off x="8400255" y="3356809"/>
            <a:ext cx="190499" cy="14524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0"/>
                </a:moveTo>
                <a:lnTo>
                  <a:pt x="43200" y="43200"/>
                </a:lnTo>
                <a:lnTo>
                  <a:pt x="0" y="21623"/>
                </a:lnTo>
                <a:lnTo>
                  <a:pt x="43200" y="0"/>
                </a:lnTo>
              </a:path>
            </a:pathLst>
          </a:custGeom>
          <a:solidFill>
            <a:srgbClr val="FFFFFF"/>
          </a:solidFill>
          <a:ln w="9524" cap="rnd">
            <a:solidFill>
              <a:srgbClr val="000000"/>
            </a:solidFill>
            <a:bevel/>
            <a:headEnd/>
            <a:tailEnd/>
          </a:ln>
        </p:spPr>
      </p:sp>
      <p:sp>
        <p:nvSpPr>
          <p:cNvPr id="19" name="Text Placeholder 4"/>
          <p:cNvSpPr>
            <a:spLocks noGrp="1"/>
          </p:cNvSpPr>
          <p:nvPr>
            <p:ph type="subTitle" idx="1" hasCustomPrompt="1"/>
          </p:nvPr>
        </p:nvSpPr>
        <p:spPr bwMode="auto">
          <a:xfrm>
            <a:off x="8881393" y="2597939"/>
            <a:ext cx="2974883" cy="1661581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171450" indent="-171450" algn="l">
              <a:buFont typeface="Arial"/>
              <a:buChar char="•"/>
              <a:defRPr sz="2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23395" y="2569090"/>
            <a:ext cx="7383251" cy="165402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1" name="Дата 10"/>
          <p:cNvSpPr>
            <a:spLocks noGrp="1"/>
          </p:cNvSpPr>
          <p:nvPr>
            <p:ph type="dt" sz="half" idx="15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6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7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42"/>
            <a:ext cx="2743200" cy="5835649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42"/>
            <a:ext cx="8026399" cy="5835649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3083" y="4406904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63083" y="2906717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15413" y="1595438"/>
            <a:ext cx="5178986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97599" y="1595438"/>
            <a:ext cx="5178986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15413" y="1535113"/>
            <a:ext cx="5181103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15413" y="2174874"/>
            <a:ext cx="518110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93377" y="1535113"/>
            <a:ext cx="5183210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93377" y="2174874"/>
            <a:ext cx="5183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10" y="273054"/>
            <a:ext cx="4011084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766732" y="273050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09610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413" y="4800603"/>
            <a:ext cx="1056117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815413" y="612778"/>
            <a:ext cx="10561173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15413" y="5367337"/>
            <a:ext cx="1056117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100"/>
          <p:cNvSpPr>
            <a:spLocks noGrp="1" noChangeArrowheads="1"/>
          </p:cNvSpPr>
          <p:nvPr userDrawn="1"/>
        </p:nvSpPr>
        <p:spPr bwMode="auto">
          <a:xfrm>
            <a:off x="3669" y="270"/>
            <a:ext cx="12184661" cy="6857460"/>
          </a:xfrm>
          <a:custGeom>
            <a:avLst/>
            <a:gdLst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1239 w 43199"/>
              <a:gd name="connsiteY2" fmla="*/ 21600 h 43200"/>
              <a:gd name="connsiteX3" fmla="*/ 43199 w 43199"/>
              <a:gd name="connsiteY3" fmla="*/ 19794 h 43200"/>
              <a:gd name="connsiteX4" fmla="*/ 43199 w 43199"/>
              <a:gd name="connsiteY4" fmla="*/ 19794 h 43200"/>
              <a:gd name="connsiteX5" fmla="*/ 43174 w 43199"/>
              <a:gd name="connsiteY5" fmla="*/ 19794 h 43200"/>
              <a:gd name="connsiteX6" fmla="*/ 43174 w 43199"/>
              <a:gd name="connsiteY6" fmla="*/ 0 h 43200"/>
              <a:gd name="connsiteX7" fmla="*/ 0 w 43199"/>
              <a:gd name="connsiteY7" fmla="*/ 0 h 43200"/>
              <a:gd name="connsiteX8" fmla="*/ 0 w 43199"/>
              <a:gd name="connsiteY8" fmla="*/ 43200 h 43200"/>
              <a:gd name="connsiteX9" fmla="*/ 43174 w 43199"/>
              <a:gd name="connsiteY9" fmla="*/ 43200 h 43200"/>
              <a:gd name="connsiteX10" fmla="*/ 43174 w 43199"/>
              <a:gd name="connsiteY10" fmla="*/ 23405 h 43200"/>
              <a:gd name="connsiteX11" fmla="*/ 43174 w 43199"/>
              <a:gd name="connsiteY11" fmla="*/ 23405 h 43200"/>
              <a:gd name="connsiteX12" fmla="*/ 43199 w 43199"/>
              <a:gd name="connsiteY12" fmla="*/ 23405 h 43200"/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11" fmla="*/ 43199 w 43199"/>
              <a:gd name="connsiteY11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9" fmla="*/ 43174 w 43199"/>
              <a:gd name="connsiteY9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74 w 43199"/>
              <a:gd name="connsiteY3" fmla="*/ 0 h 43200"/>
              <a:gd name="connsiteX4" fmla="*/ 0 w 43199"/>
              <a:gd name="connsiteY4" fmla="*/ 0 h 43200"/>
              <a:gd name="connsiteX5" fmla="*/ 0 w 43199"/>
              <a:gd name="connsiteY5" fmla="*/ 43200 h 43200"/>
              <a:gd name="connsiteX6" fmla="*/ 43174 w 43199"/>
              <a:gd name="connsiteY6" fmla="*/ 43200 h 43200"/>
              <a:gd name="connsiteX0" fmla="*/ 43174 w 46380"/>
              <a:gd name="connsiteY0" fmla="*/ 43200 h 43200"/>
              <a:gd name="connsiteX1" fmla="*/ 43199 w 46380"/>
              <a:gd name="connsiteY1" fmla="*/ 19794 h 43200"/>
              <a:gd name="connsiteX2" fmla="*/ 43174 w 46380"/>
              <a:gd name="connsiteY2" fmla="*/ 0 h 43200"/>
              <a:gd name="connsiteX3" fmla="*/ 0 w 46380"/>
              <a:gd name="connsiteY3" fmla="*/ 0 h 43200"/>
              <a:gd name="connsiteX4" fmla="*/ 0 w 46380"/>
              <a:gd name="connsiteY4" fmla="*/ 43200 h 43200"/>
              <a:gd name="connsiteX5" fmla="*/ 43174 w 46380"/>
              <a:gd name="connsiteY5" fmla="*/ 43200 h 43200"/>
              <a:gd name="connsiteX0" fmla="*/ 43174 w 43199"/>
              <a:gd name="connsiteY0" fmla="*/ 43200 h 43200"/>
              <a:gd name="connsiteX1" fmla="*/ 43199 w 43199"/>
              <a:gd name="connsiteY1" fmla="*/ 19794 h 43200"/>
              <a:gd name="connsiteX2" fmla="*/ 43174 w 43199"/>
              <a:gd name="connsiteY2" fmla="*/ 0 h 43200"/>
              <a:gd name="connsiteX3" fmla="*/ 0 w 43199"/>
              <a:gd name="connsiteY3" fmla="*/ 0 h 43200"/>
              <a:gd name="connsiteX4" fmla="*/ 0 w 43199"/>
              <a:gd name="connsiteY4" fmla="*/ 43200 h 43200"/>
              <a:gd name="connsiteX5" fmla="*/ 43174 w 43199"/>
              <a:gd name="connsiteY5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74" h="43200" stroke="0" extrusionOk="0">
                <a:moveTo>
                  <a:pt x="43174" y="43200"/>
                </a:moveTo>
                <a:lnTo>
                  <a:pt x="43174" y="0"/>
                </a:lnTo>
                <a:lnTo>
                  <a:pt x="0" y="0"/>
                </a:lnTo>
                <a:lnTo>
                  <a:pt x="0" y="43200"/>
                </a:lnTo>
                <a:lnTo>
                  <a:pt x="43174" y="432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103"/>
          <p:cNvSpPr>
            <a:spLocks noGrp="1" noChangeArrowheads="1"/>
          </p:cNvSpPr>
          <p:nvPr userDrawn="1"/>
        </p:nvSpPr>
        <p:spPr bwMode="auto">
          <a:xfrm>
            <a:off x="183165" y="101751"/>
            <a:ext cx="7789614" cy="58578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9"/>
                  <a:pt x="33448" y="43199"/>
                  <a:pt x="21600" y="43199"/>
                </a:cubicBezTo>
                <a:lnTo>
                  <a:pt x="21600" y="43199"/>
                </a:lnTo>
                <a:cubicBezTo>
                  <a:pt x="9749" y="43199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600" y="0"/>
                </a:cubicBezTo>
                <a:lnTo>
                  <a:pt x="21600" y="0"/>
                </a:lnTo>
                <a:cubicBezTo>
                  <a:pt x="33448" y="0"/>
                  <a:pt x="43199" y="9750"/>
                  <a:pt x="43199" y="21599"/>
                </a:cubicBezTo>
              </a:path>
            </a:pathLst>
          </a:custGeom>
          <a:solidFill>
            <a:srgbClr val="FFFFFF">
              <a:alpha val="156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104"/>
          <p:cNvSpPr>
            <a:spLocks noGrp="1" noChangeArrowheads="1"/>
          </p:cNvSpPr>
          <p:nvPr userDrawn="1"/>
        </p:nvSpPr>
        <p:spPr bwMode="auto">
          <a:xfrm>
            <a:off x="244971" y="130323"/>
            <a:ext cx="7610403" cy="572343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313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" name="Shape 1105"/>
          <p:cNvSpPr>
            <a:spLocks noGrp="1" noChangeArrowheads="1"/>
          </p:cNvSpPr>
          <p:nvPr userDrawn="1"/>
        </p:nvSpPr>
        <p:spPr bwMode="auto">
          <a:xfrm>
            <a:off x="306493" y="159054"/>
            <a:ext cx="7431757" cy="558883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50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50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" name="Shape 1106"/>
          <p:cNvSpPr>
            <a:spLocks noGrp="1" noChangeArrowheads="1"/>
          </p:cNvSpPr>
          <p:nvPr userDrawn="1"/>
        </p:nvSpPr>
        <p:spPr bwMode="auto">
          <a:xfrm>
            <a:off x="368021" y="187787"/>
            <a:ext cx="7252827" cy="545437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7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7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627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" name="Shape 1107"/>
          <p:cNvSpPr>
            <a:spLocks noGrp="1" noChangeArrowheads="1"/>
          </p:cNvSpPr>
          <p:nvPr userDrawn="1"/>
        </p:nvSpPr>
        <p:spPr bwMode="auto">
          <a:xfrm>
            <a:off x="429541" y="216360"/>
            <a:ext cx="7074181" cy="53199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8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51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51"/>
                  <a:pt x="9751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" name="Shape 1108"/>
          <p:cNvSpPr>
            <a:spLocks noGrp="1" noChangeArrowheads="1"/>
          </p:cNvSpPr>
          <p:nvPr userDrawn="1"/>
        </p:nvSpPr>
        <p:spPr bwMode="auto">
          <a:xfrm>
            <a:off x="491347" y="245090"/>
            <a:ext cx="6894970" cy="518531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941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109"/>
          <p:cNvSpPr>
            <a:spLocks noGrp="1" noChangeArrowheads="1"/>
          </p:cNvSpPr>
          <p:nvPr userDrawn="1"/>
        </p:nvSpPr>
        <p:spPr bwMode="auto">
          <a:xfrm>
            <a:off x="552877" y="273821"/>
            <a:ext cx="6716041" cy="505071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49" y="43199"/>
                  <a:pt x="21600" y="43199"/>
                </a:cubicBezTo>
                <a:lnTo>
                  <a:pt x="21600" y="43199"/>
                </a:lnTo>
                <a:cubicBezTo>
                  <a:pt x="9750" y="43199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8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8"/>
                  <a:pt x="43200" y="21600"/>
                </a:cubicBezTo>
              </a:path>
            </a:pathLst>
          </a:custGeom>
          <a:solidFill>
            <a:srgbClr val="FFFFFF">
              <a:alpha val="1098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110"/>
          <p:cNvSpPr>
            <a:spLocks noGrp="1" noChangeArrowheads="1"/>
          </p:cNvSpPr>
          <p:nvPr userDrawn="1"/>
        </p:nvSpPr>
        <p:spPr bwMode="auto">
          <a:xfrm>
            <a:off x="614397" y="302395"/>
            <a:ext cx="6537394" cy="49162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199" y="9751"/>
                  <a:pt x="43199" y="21600"/>
                </a:cubicBezTo>
              </a:path>
            </a:pathLst>
          </a:custGeom>
          <a:solidFill>
            <a:srgbClr val="FFFFFF">
              <a:alpha val="1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111"/>
          <p:cNvSpPr>
            <a:spLocks noGrp="1" noChangeArrowheads="1"/>
          </p:cNvSpPr>
          <p:nvPr userDrawn="1"/>
        </p:nvSpPr>
        <p:spPr bwMode="auto">
          <a:xfrm>
            <a:off x="676203" y="331128"/>
            <a:ext cx="6358183" cy="47816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199"/>
                  <a:pt x="21598" y="43199"/>
                </a:cubicBezTo>
                <a:lnTo>
                  <a:pt x="21598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8" y="0"/>
                </a:cubicBezTo>
                <a:lnTo>
                  <a:pt x="21598" y="0"/>
                </a:lnTo>
                <a:cubicBezTo>
                  <a:pt x="33449" y="0"/>
                  <a:pt x="43199" y="9750"/>
                  <a:pt x="43199" y="21600"/>
                </a:cubicBezTo>
              </a:path>
            </a:pathLst>
          </a:custGeom>
          <a:solidFill>
            <a:srgbClr val="FFFFFF">
              <a:alpha val="1411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112"/>
          <p:cNvSpPr>
            <a:spLocks noGrp="1" noChangeArrowheads="1"/>
          </p:cNvSpPr>
          <p:nvPr userDrawn="1"/>
        </p:nvSpPr>
        <p:spPr bwMode="auto">
          <a:xfrm>
            <a:off x="737731" y="359857"/>
            <a:ext cx="6179254" cy="464703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199"/>
                  <a:pt x="21599" y="43199"/>
                </a:cubicBezTo>
                <a:lnTo>
                  <a:pt x="21599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15686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8" name="Shape 1113"/>
          <p:cNvSpPr>
            <a:spLocks noGrp="1" noChangeArrowheads="1"/>
          </p:cNvSpPr>
          <p:nvPr userDrawn="1"/>
        </p:nvSpPr>
        <p:spPr bwMode="auto">
          <a:xfrm>
            <a:off x="799253" y="388590"/>
            <a:ext cx="6000607" cy="451243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1764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9" name="Shape 1114"/>
          <p:cNvSpPr>
            <a:spLocks noGrp="1" noChangeArrowheads="1"/>
          </p:cNvSpPr>
          <p:nvPr userDrawn="1"/>
        </p:nvSpPr>
        <p:spPr bwMode="auto">
          <a:xfrm>
            <a:off x="860777" y="417163"/>
            <a:ext cx="5821679" cy="437797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1921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0" name="Shape 1115"/>
          <p:cNvSpPr>
            <a:spLocks noGrp="1" noChangeArrowheads="1"/>
          </p:cNvSpPr>
          <p:nvPr userDrawn="1"/>
        </p:nvSpPr>
        <p:spPr bwMode="auto">
          <a:xfrm>
            <a:off x="922587" y="445894"/>
            <a:ext cx="5642750" cy="42435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48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8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0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1" name="Shape 1116"/>
          <p:cNvSpPr>
            <a:spLocks noGrp="1" noChangeArrowheads="1"/>
          </p:cNvSpPr>
          <p:nvPr userDrawn="1"/>
        </p:nvSpPr>
        <p:spPr bwMode="auto">
          <a:xfrm>
            <a:off x="984107" y="474624"/>
            <a:ext cx="5463821" cy="410891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8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199" y="9749"/>
                  <a:pt x="43199" y="21599"/>
                </a:cubicBezTo>
              </a:path>
            </a:pathLst>
          </a:custGeom>
          <a:solidFill>
            <a:srgbClr val="FFFFFF">
              <a:alpha val="2235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2" name="Shape 1117"/>
          <p:cNvSpPr>
            <a:spLocks noGrp="1" noChangeArrowheads="1"/>
          </p:cNvSpPr>
          <p:nvPr userDrawn="1"/>
        </p:nvSpPr>
        <p:spPr bwMode="auto">
          <a:xfrm>
            <a:off x="1045632" y="503197"/>
            <a:ext cx="5284893" cy="397446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50" y="43200"/>
                  <a:pt x="21599" y="43200"/>
                </a:cubicBezTo>
                <a:lnTo>
                  <a:pt x="21599" y="43200"/>
                </a:lnTo>
                <a:cubicBezTo>
                  <a:pt x="9751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51" y="0"/>
                  <a:pt x="21599" y="0"/>
                </a:cubicBezTo>
                <a:lnTo>
                  <a:pt x="21599" y="0"/>
                </a:lnTo>
                <a:cubicBezTo>
                  <a:pt x="33450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392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3" name="Shape 1118"/>
          <p:cNvSpPr>
            <a:spLocks noGrp="1" noChangeArrowheads="1"/>
          </p:cNvSpPr>
          <p:nvPr userDrawn="1"/>
        </p:nvSpPr>
        <p:spPr bwMode="auto">
          <a:xfrm>
            <a:off x="1107443" y="531930"/>
            <a:ext cx="5105963" cy="383985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2549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4" name="Shape 1119"/>
          <p:cNvSpPr>
            <a:spLocks noGrp="1" noChangeArrowheads="1"/>
          </p:cNvSpPr>
          <p:nvPr userDrawn="1"/>
        </p:nvSpPr>
        <p:spPr bwMode="auto">
          <a:xfrm>
            <a:off x="1168963" y="560659"/>
            <a:ext cx="4927034" cy="37052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9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600"/>
                </a:cubicBezTo>
              </a:path>
            </a:pathLst>
          </a:custGeom>
          <a:solidFill>
            <a:srgbClr val="FFFFFF">
              <a:alpha val="2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5" name="Shape 1120"/>
          <p:cNvSpPr>
            <a:spLocks noGrp="1" noChangeArrowheads="1"/>
          </p:cNvSpPr>
          <p:nvPr userDrawn="1"/>
        </p:nvSpPr>
        <p:spPr bwMode="auto">
          <a:xfrm>
            <a:off x="2023254" y="5083093"/>
            <a:ext cx="1181945" cy="8889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4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33"/>
                  <a:pt x="33534" y="43200"/>
                  <a:pt x="21600" y="43200"/>
                </a:cubicBezTo>
                <a:lnTo>
                  <a:pt x="21600" y="43200"/>
                </a:lnTo>
                <a:cubicBezTo>
                  <a:pt x="9665" y="43200"/>
                  <a:pt x="0" y="33533"/>
                  <a:pt x="0" y="21599"/>
                </a:cubicBezTo>
                <a:lnTo>
                  <a:pt x="0" y="21599"/>
                </a:lnTo>
                <a:cubicBezTo>
                  <a:pt x="0" y="9673"/>
                  <a:pt x="9665" y="0"/>
                  <a:pt x="21600" y="0"/>
                </a:cubicBezTo>
                <a:close/>
              </a:path>
            </a:pathLst>
          </a:custGeom>
          <a:solidFill>
            <a:srgbClr val="FFFFFF">
              <a:alpha val="1176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6" name="Shape 1121"/>
          <p:cNvSpPr>
            <a:spLocks noGrp="1" noChangeArrowheads="1"/>
          </p:cNvSpPr>
          <p:nvPr userDrawn="1"/>
        </p:nvSpPr>
        <p:spPr bwMode="auto">
          <a:xfrm>
            <a:off x="2851007" y="4515765"/>
            <a:ext cx="1869157" cy="140562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6" y="0"/>
                </a:moveTo>
                <a:lnTo>
                  <a:pt x="21596" y="0"/>
                </a:lnTo>
                <a:cubicBezTo>
                  <a:pt x="33526" y="0"/>
                  <a:pt x="43200" y="9669"/>
                  <a:pt x="43200" y="21601"/>
                </a:cubicBezTo>
                <a:lnTo>
                  <a:pt x="43200" y="21601"/>
                </a:lnTo>
                <a:cubicBezTo>
                  <a:pt x="43200" y="33530"/>
                  <a:pt x="33526" y="43200"/>
                  <a:pt x="21596" y="43200"/>
                </a:cubicBezTo>
                <a:lnTo>
                  <a:pt x="21596" y="43200"/>
                </a:lnTo>
                <a:cubicBezTo>
                  <a:pt x="9673" y="43200"/>
                  <a:pt x="0" y="33530"/>
                  <a:pt x="0" y="21601"/>
                </a:cubicBezTo>
                <a:lnTo>
                  <a:pt x="0" y="21601"/>
                </a:lnTo>
                <a:cubicBezTo>
                  <a:pt x="0" y="9669"/>
                  <a:pt x="9673" y="0"/>
                  <a:pt x="21596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9" name="Shape 1124"/>
          <p:cNvSpPr>
            <a:spLocks noGrp="1" noChangeArrowheads="1"/>
          </p:cNvSpPr>
          <p:nvPr userDrawn="1"/>
        </p:nvSpPr>
        <p:spPr bwMode="auto">
          <a:xfrm>
            <a:off x="3037839" y="4457826"/>
            <a:ext cx="835941" cy="6287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0" y="0"/>
                  <a:pt x="43200" y="9672"/>
                  <a:pt x="43200" y="21604"/>
                </a:cubicBezTo>
                <a:lnTo>
                  <a:pt x="43200" y="21604"/>
                </a:lnTo>
                <a:cubicBezTo>
                  <a:pt x="43200" y="33525"/>
                  <a:pt x="33530" y="43200"/>
                  <a:pt x="21600" y="43200"/>
                </a:cubicBezTo>
                <a:lnTo>
                  <a:pt x="21600" y="43200"/>
                </a:lnTo>
                <a:cubicBezTo>
                  <a:pt x="9669" y="43200"/>
                  <a:pt x="0" y="33525"/>
                  <a:pt x="0" y="21604"/>
                </a:cubicBezTo>
                <a:lnTo>
                  <a:pt x="0" y="21604"/>
                </a:lnTo>
                <a:cubicBezTo>
                  <a:pt x="0" y="9672"/>
                  <a:pt x="9669" y="0"/>
                  <a:pt x="21600" y="0"/>
                </a:cubicBezTo>
                <a:close/>
              </a:path>
            </a:pathLst>
          </a:custGeom>
          <a:solidFill>
            <a:srgbClr val="FFFFFF">
              <a:alpha val="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0" name="Shape 1125"/>
          <p:cNvSpPr>
            <a:spLocks noGrp="1" noChangeArrowheads="1"/>
          </p:cNvSpPr>
          <p:nvPr userDrawn="1"/>
        </p:nvSpPr>
        <p:spPr bwMode="auto">
          <a:xfrm>
            <a:off x="1015999" y="4613071"/>
            <a:ext cx="685800" cy="51557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27" y="0"/>
                  <a:pt x="43200" y="9668"/>
                  <a:pt x="43200" y="21599"/>
                </a:cubicBezTo>
                <a:lnTo>
                  <a:pt x="43200" y="21599"/>
                </a:lnTo>
                <a:cubicBezTo>
                  <a:pt x="43200" y="33530"/>
                  <a:pt x="33527" y="43200"/>
                  <a:pt x="21599" y="43200"/>
                </a:cubicBezTo>
                <a:lnTo>
                  <a:pt x="21599" y="43200"/>
                </a:lnTo>
                <a:cubicBezTo>
                  <a:pt x="9671" y="43200"/>
                  <a:pt x="0" y="33530"/>
                  <a:pt x="0" y="21599"/>
                </a:cubicBezTo>
                <a:lnTo>
                  <a:pt x="0" y="21599"/>
                </a:lnTo>
                <a:cubicBezTo>
                  <a:pt x="0" y="9668"/>
                  <a:pt x="9671" y="0"/>
                  <a:pt x="21599" y="0"/>
                </a:cubicBezTo>
                <a:close/>
              </a:path>
            </a:pathLst>
          </a:custGeom>
          <a:solidFill>
            <a:srgbClr val="FFFFFF">
              <a:alpha val="4509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3" name="Shape 1138"/>
          <p:cNvSpPr>
            <a:spLocks noGrp="1" noChangeArrowheads="1"/>
          </p:cNvSpPr>
          <p:nvPr userDrawn="1"/>
        </p:nvSpPr>
        <p:spPr bwMode="auto">
          <a:xfrm>
            <a:off x="2311403" y="4372901"/>
            <a:ext cx="796430" cy="5989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5"/>
                  <a:pt x="43200" y="21594"/>
                </a:cubicBezTo>
                <a:lnTo>
                  <a:pt x="43200" y="21594"/>
                </a:lnTo>
                <a:cubicBezTo>
                  <a:pt x="43200" y="33524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24"/>
                  <a:pt x="0" y="21594"/>
                </a:cubicBezTo>
                <a:lnTo>
                  <a:pt x="0" y="21594"/>
                </a:lnTo>
                <a:cubicBezTo>
                  <a:pt x="0" y="9675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4" name="Shape 1139"/>
          <p:cNvSpPr>
            <a:spLocks noGrp="1" noChangeArrowheads="1"/>
          </p:cNvSpPr>
          <p:nvPr userDrawn="1"/>
        </p:nvSpPr>
        <p:spPr bwMode="auto">
          <a:xfrm>
            <a:off x="1648462" y="4729109"/>
            <a:ext cx="755507" cy="56812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33" y="0"/>
                  <a:pt x="43200" y="9668"/>
                  <a:pt x="43200" y="21593"/>
                </a:cubicBezTo>
                <a:lnTo>
                  <a:pt x="43200" y="21593"/>
                </a:lnTo>
                <a:cubicBezTo>
                  <a:pt x="43200" y="33519"/>
                  <a:pt x="33533" y="43200"/>
                  <a:pt x="21608" y="43200"/>
                </a:cubicBezTo>
                <a:lnTo>
                  <a:pt x="21608" y="43200"/>
                </a:lnTo>
                <a:cubicBezTo>
                  <a:pt x="9682" y="43200"/>
                  <a:pt x="0" y="33519"/>
                  <a:pt x="0" y="21593"/>
                </a:cubicBezTo>
                <a:lnTo>
                  <a:pt x="0" y="21593"/>
                </a:lnTo>
                <a:cubicBezTo>
                  <a:pt x="0" y="9668"/>
                  <a:pt x="9682" y="0"/>
                  <a:pt x="21608" y="0"/>
                </a:cubicBezTo>
                <a:close/>
              </a:path>
            </a:pathLst>
          </a:custGeom>
          <a:solidFill>
            <a:srgbClr val="FFFFFF">
              <a:alpha val="2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5" name="Shape 1140"/>
          <p:cNvSpPr>
            <a:spLocks noGrp="1" noChangeArrowheads="1"/>
          </p:cNvSpPr>
          <p:nvPr userDrawn="1"/>
        </p:nvSpPr>
        <p:spPr bwMode="auto">
          <a:xfrm>
            <a:off x="1506501" y="5387076"/>
            <a:ext cx="753250" cy="5663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7" y="0"/>
                </a:moveTo>
                <a:lnTo>
                  <a:pt x="21607" y="0"/>
                </a:lnTo>
                <a:cubicBezTo>
                  <a:pt x="33536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26"/>
                  <a:pt x="33536" y="43200"/>
                  <a:pt x="21607" y="43200"/>
                </a:cubicBezTo>
                <a:lnTo>
                  <a:pt x="21607" y="43200"/>
                </a:lnTo>
                <a:cubicBezTo>
                  <a:pt x="9679" y="43200"/>
                  <a:pt x="0" y="33526"/>
                  <a:pt x="0" y="21599"/>
                </a:cubicBezTo>
                <a:lnTo>
                  <a:pt x="0" y="21599"/>
                </a:lnTo>
                <a:cubicBezTo>
                  <a:pt x="0" y="9673"/>
                  <a:pt x="9679" y="0"/>
                  <a:pt x="21607" y="0"/>
                </a:cubicBezTo>
                <a:close/>
              </a:path>
            </a:pathLst>
          </a:custGeom>
          <a:solidFill>
            <a:srgbClr val="FFFFFF">
              <a:alpha val="3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6" name="Shape 1141"/>
          <p:cNvSpPr>
            <a:spLocks noGrp="1" noChangeArrowheads="1"/>
          </p:cNvSpPr>
          <p:nvPr userDrawn="1"/>
        </p:nvSpPr>
        <p:spPr bwMode="auto">
          <a:xfrm>
            <a:off x="2370101" y="5855034"/>
            <a:ext cx="893513" cy="67193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4"/>
                  <a:pt x="43200" y="21605"/>
                </a:cubicBezTo>
                <a:lnTo>
                  <a:pt x="43200" y="21605"/>
                </a:lnTo>
                <a:cubicBezTo>
                  <a:pt x="43200" y="33535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35"/>
                  <a:pt x="0" y="21605"/>
                </a:cubicBezTo>
                <a:lnTo>
                  <a:pt x="0" y="21605"/>
                </a:lnTo>
                <a:cubicBezTo>
                  <a:pt x="0" y="9674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7" name="Shape 1142"/>
          <p:cNvSpPr>
            <a:spLocks noGrp="1" noChangeArrowheads="1"/>
          </p:cNvSpPr>
          <p:nvPr userDrawn="1"/>
        </p:nvSpPr>
        <p:spPr bwMode="auto">
          <a:xfrm>
            <a:off x="2241977" y="6244482"/>
            <a:ext cx="688339" cy="51780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1" y="0"/>
                </a:moveTo>
                <a:lnTo>
                  <a:pt x="21591" y="0"/>
                </a:lnTo>
                <a:cubicBezTo>
                  <a:pt x="33528" y="0"/>
                  <a:pt x="43198" y="9667"/>
                  <a:pt x="43198" y="21600"/>
                </a:cubicBezTo>
                <a:lnTo>
                  <a:pt x="43198" y="21600"/>
                </a:lnTo>
                <a:cubicBezTo>
                  <a:pt x="43198" y="33519"/>
                  <a:pt x="33528" y="43200"/>
                  <a:pt x="21591" y="43200"/>
                </a:cubicBezTo>
                <a:lnTo>
                  <a:pt x="21591" y="43200"/>
                </a:lnTo>
                <a:cubicBezTo>
                  <a:pt x="9670" y="43200"/>
                  <a:pt x="0" y="33519"/>
                  <a:pt x="0" y="21600"/>
                </a:cubicBezTo>
                <a:lnTo>
                  <a:pt x="0" y="21600"/>
                </a:lnTo>
                <a:cubicBezTo>
                  <a:pt x="0" y="9667"/>
                  <a:pt x="9670" y="0"/>
                  <a:pt x="21591" y="0"/>
                </a:cubicBezTo>
                <a:close/>
              </a:path>
            </a:pathLst>
          </a:custGeom>
          <a:solidFill>
            <a:srgbClr val="FFFFFF">
              <a:alpha val="3097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8" name="Shape 1143"/>
          <p:cNvSpPr>
            <a:spLocks noGrp="1" noChangeArrowheads="1"/>
          </p:cNvSpPr>
          <p:nvPr userDrawn="1"/>
        </p:nvSpPr>
        <p:spPr bwMode="auto">
          <a:xfrm>
            <a:off x="3596920" y="5964721"/>
            <a:ext cx="726439" cy="5462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31" y="0"/>
                  <a:pt x="43200" y="9666"/>
                  <a:pt x="43200" y="21605"/>
                </a:cubicBezTo>
                <a:lnTo>
                  <a:pt x="43200" y="21605"/>
                </a:lnTo>
                <a:cubicBezTo>
                  <a:pt x="43200" y="33533"/>
                  <a:pt x="33531" y="43200"/>
                  <a:pt x="21599" y="43200"/>
                </a:cubicBezTo>
                <a:lnTo>
                  <a:pt x="21599" y="43200"/>
                </a:lnTo>
                <a:cubicBezTo>
                  <a:pt x="9666" y="43200"/>
                  <a:pt x="0" y="33533"/>
                  <a:pt x="0" y="21605"/>
                </a:cubicBezTo>
                <a:lnTo>
                  <a:pt x="0" y="21605"/>
                </a:lnTo>
                <a:cubicBezTo>
                  <a:pt x="0" y="9666"/>
                  <a:pt x="9666" y="0"/>
                  <a:pt x="21599" y="0"/>
                </a:cubicBezTo>
                <a:close/>
              </a:path>
            </a:pathLst>
          </a:custGeom>
          <a:solidFill>
            <a:srgbClr val="FFFFFF">
              <a:alpha val="6745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9" name="Shape 1144"/>
          <p:cNvSpPr>
            <a:spLocks noGrp="1" noChangeArrowheads="1"/>
          </p:cNvSpPr>
          <p:nvPr userDrawn="1"/>
        </p:nvSpPr>
        <p:spPr bwMode="auto">
          <a:xfrm>
            <a:off x="3037843" y="5578669"/>
            <a:ext cx="977899" cy="73527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6" y="0"/>
                </a:moveTo>
                <a:lnTo>
                  <a:pt x="21606" y="0"/>
                </a:lnTo>
                <a:cubicBezTo>
                  <a:pt x="33524" y="0"/>
                  <a:pt x="43200" y="9671"/>
                  <a:pt x="43200" y="21599"/>
                </a:cubicBezTo>
                <a:lnTo>
                  <a:pt x="43200" y="21599"/>
                </a:lnTo>
                <a:cubicBezTo>
                  <a:pt x="43200" y="33528"/>
                  <a:pt x="33524" y="43200"/>
                  <a:pt x="21606" y="43200"/>
                </a:cubicBezTo>
                <a:lnTo>
                  <a:pt x="21606" y="43200"/>
                </a:lnTo>
                <a:cubicBezTo>
                  <a:pt x="9674" y="43200"/>
                  <a:pt x="0" y="33528"/>
                  <a:pt x="0" y="21599"/>
                </a:cubicBezTo>
                <a:lnTo>
                  <a:pt x="0" y="21599"/>
                </a:lnTo>
                <a:cubicBezTo>
                  <a:pt x="0" y="9671"/>
                  <a:pt x="9674" y="0"/>
                  <a:pt x="21606" y="0"/>
                </a:cubicBezTo>
                <a:close/>
              </a:path>
            </a:pathLst>
          </a:custGeom>
          <a:solidFill>
            <a:srgbClr val="FFFFFF">
              <a:alpha val="3137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2" name="Shape 1147"/>
          <p:cNvSpPr>
            <a:spLocks noGrp="1" noChangeArrowheads="1"/>
          </p:cNvSpPr>
          <p:nvPr userDrawn="1"/>
        </p:nvSpPr>
        <p:spPr bwMode="auto">
          <a:xfrm>
            <a:off x="2609712" y="36827"/>
            <a:ext cx="752403" cy="56589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41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41" y="43200"/>
                  <a:pt x="21600" y="43200"/>
                </a:cubicBezTo>
                <a:lnTo>
                  <a:pt x="21600" y="43200"/>
                </a:lnTo>
                <a:cubicBezTo>
                  <a:pt x="9673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3" y="0"/>
                  <a:pt x="21600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3" name="Shape 1148"/>
          <p:cNvSpPr>
            <a:spLocks noGrp="1" noChangeArrowheads="1"/>
          </p:cNvSpPr>
          <p:nvPr userDrawn="1"/>
        </p:nvSpPr>
        <p:spPr bwMode="auto">
          <a:xfrm>
            <a:off x="2272174" y="35715"/>
            <a:ext cx="748734" cy="5630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27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27" y="43200"/>
                  <a:pt x="21608" y="43200"/>
                </a:cubicBezTo>
                <a:lnTo>
                  <a:pt x="21608" y="43200"/>
                </a:lnTo>
                <a:cubicBezTo>
                  <a:pt x="9672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2" y="0"/>
                  <a:pt x="21608" y="0"/>
                </a:cubicBezTo>
                <a:close/>
              </a:path>
            </a:pathLst>
          </a:custGeom>
          <a:solidFill>
            <a:srgbClr val="FFFFFF">
              <a:alpha val="1647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99253" y="1600203"/>
            <a:ext cx="10577333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15413" y="6356353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3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592277" y="6356353"/>
            <a:ext cx="2784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 b="1">
          <a:solidFill>
            <a:schemeClr val="accent6">
              <a:lumMod val="50000"/>
            </a:schemeClr>
          </a:solidFill>
          <a:latin typeface="+mj-lt"/>
          <a:ea typeface="+mj-ea"/>
          <a:cs typeface="Arial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415416" y="599722"/>
            <a:ext cx="7849305" cy="362338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compatLnSpc="0">
            <a:normAutofit fontScale="90000"/>
          </a:bodyPr>
          <a:lstStyle/>
          <a:p>
            <a:pPr algn="ctr">
              <a:defRPr/>
            </a:pPr>
            <a:r>
              <a:rPr lang="ru-RU" sz="3600" dirty="0"/>
              <a:t>Составление бизнес-плана </a:t>
            </a:r>
            <a:br>
              <a:rPr lang="ru-RU" sz="3600" dirty="0"/>
            </a:br>
            <a:r>
              <a:rPr lang="ru-RU" sz="3600" dirty="0"/>
              <a:t>для заключения </a:t>
            </a:r>
            <a:br>
              <a:rPr lang="ru-RU" sz="3600" dirty="0"/>
            </a:br>
            <a:r>
              <a:rPr lang="ru-RU" sz="3600" dirty="0"/>
              <a:t>социального контракта</a:t>
            </a:r>
            <a:br>
              <a:rPr lang="ru-RU" sz="3600" dirty="0"/>
            </a:br>
            <a:r>
              <a:rPr lang="ru-RU" sz="3600" dirty="0"/>
              <a:t> по направлению </a:t>
            </a:r>
            <a:br>
              <a:rPr lang="ru-RU" sz="3600" dirty="0"/>
            </a:br>
            <a:r>
              <a:rPr lang="ru-RU" sz="3600" dirty="0"/>
              <a:t>«Развитие индивидуального предпринимательства»</a:t>
            </a:r>
            <a:br>
              <a:rPr lang="ru-RU" sz="3600" dirty="0"/>
            </a:br>
            <a:r>
              <a:rPr lang="ru-RU" sz="3600" dirty="0"/>
              <a:t>по примерной форме</a:t>
            </a:r>
            <a:endParaRPr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8758397" y="6038664"/>
            <a:ext cx="3144115" cy="66221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1200" dirty="0" err="1"/>
              <a:t>Деревенькова</a:t>
            </a:r>
            <a:r>
              <a:rPr lang="ru-RU" sz="1200" dirty="0"/>
              <a:t> </a:t>
            </a:r>
            <a:r>
              <a:rPr lang="ru-RU" sz="1200"/>
              <a:t>Татьяна </a:t>
            </a:r>
            <a:r>
              <a:rPr lang="ru-RU" sz="1200" smtClean="0"/>
              <a:t>Алексеевна, </a:t>
            </a:r>
            <a:br>
              <a:rPr lang="ru-RU" sz="1200" smtClean="0"/>
            </a:br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5191757" name="Заголовок 7"/>
          <p:cNvSpPr>
            <a:spLocks noGrp="1"/>
          </p:cNvSpPr>
          <p:nvPr>
            <p:ph type="title"/>
          </p:nvPr>
        </p:nvSpPr>
        <p:spPr bwMode="auto">
          <a:xfrm>
            <a:off x="6760921" y="274637"/>
            <a:ext cx="5090164" cy="1677987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Заполнение таблицы 1. Информация по затратам на основные средства, материально производственные запасы и иные расходы</a:t>
            </a:r>
            <a:endParaRPr lang="ru-RU" sz="2200" b="1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074560571" name="TextBox 2074560570"/>
          <p:cNvSpPr txBox="1"/>
          <p:nvPr/>
        </p:nvSpPr>
        <p:spPr bwMode="auto">
          <a:xfrm>
            <a:off x="6289295" y="2265485"/>
            <a:ext cx="5596708" cy="393228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b="1" i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ВНИМАНИЕ!</a:t>
            </a:r>
            <a:r>
              <a:rPr>
                <a:latin typeface="Times New Roman"/>
                <a:ea typeface="Times New Roman"/>
                <a:cs typeface="Times New Roman"/>
              </a:rPr>
              <a:t/>
            </a:r>
            <a:br>
              <a:rPr>
                <a:latin typeface="Times New Roman"/>
                <a:ea typeface="Times New Roman"/>
                <a:cs typeface="Times New Roman"/>
              </a:rPr>
            </a:br>
            <a:r>
              <a:rPr>
                <a:latin typeface="Times New Roman"/>
                <a:ea typeface="Times New Roman"/>
                <a:cs typeface="Times New Roman"/>
              </a:rPr>
              <a:t>Не нужно удалять из таблицы разделы, даже если Вы не планируете по ним никаких трат.</a:t>
            </a:r>
          </a:p>
          <a:p>
            <a:pPr>
              <a:defRPr/>
            </a:pPr>
            <a:endParaRPr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>
                <a:latin typeface="Times New Roman"/>
                <a:ea typeface="Times New Roman"/>
                <a:cs typeface="Times New Roman"/>
              </a:rPr>
              <a:t>При необходимости в таблицу вносятся затраты ЗА СЧЕТ СОБСТВЕННЫХ СРЕДСТВ (на первый месяц) на рекламу, ремонтные работы и др., которые необходимы для старта бизнеса, а оплатить и</a:t>
            </a:r>
            <a:r>
              <a:rPr lang="ru-RU">
                <a:latin typeface="Times New Roman"/>
                <a:ea typeface="Times New Roman"/>
                <a:cs typeface="Times New Roman"/>
              </a:rPr>
              <a:t>х</a:t>
            </a:r>
            <a:r>
              <a:rPr>
                <a:latin typeface="Times New Roman"/>
                <a:ea typeface="Times New Roman"/>
                <a:cs typeface="Times New Roman"/>
              </a:rPr>
              <a:t> за счет средств социального контракта нельзя.</a:t>
            </a:r>
            <a:endParaRPr>
              <a:latin typeface="Times New Roman"/>
              <a:cs typeface="Times New Roman"/>
            </a:endParaRPr>
          </a:p>
          <a:p>
            <a:pPr>
              <a:defRPr/>
            </a:pPr>
            <a:endParaRPr>
              <a:latin typeface="Times New Roman"/>
              <a:cs typeface="Times New Roman"/>
            </a:endParaRPr>
          </a:p>
          <a:p>
            <a:pPr>
              <a:defRPr/>
            </a:pPr>
            <a:r>
              <a:rPr>
                <a:latin typeface="Times New Roman"/>
                <a:ea typeface="Times New Roman"/>
                <a:cs typeface="Times New Roman"/>
              </a:rPr>
              <a:t>Общие затраты на реализацию бизнес-плана  - это сумма собственных средств и средств, полученных по соц.контракту. Именно от этой суммы производится расчет срока окупаемости проекта</a:t>
            </a:r>
            <a:endParaRPr>
              <a:latin typeface="Times New Roman"/>
              <a:cs typeface="Times New Roman"/>
            </a:endParaRPr>
          </a:p>
        </p:txBody>
      </p:sp>
      <p:graphicFrame>
        <p:nvGraphicFramePr>
          <p:cNvPr id="1502209510" name="Таблица 150220950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9863205"/>
              </p:ext>
            </p:extLst>
          </p:nvPr>
        </p:nvGraphicFramePr>
        <p:xfrm>
          <a:off x="191344" y="304795"/>
          <a:ext cx="5976664" cy="6148541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507659"/>
                <a:gridCol w="2712807"/>
                <a:gridCol w="547320"/>
                <a:gridCol w="507659"/>
                <a:gridCol w="909131"/>
                <a:gridCol w="792088"/>
              </a:tblGrid>
              <a:tr h="190747">
                <a:tc gridSpan="6"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sz="14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Таблица 1</a:t>
                      </a: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190747">
                <a:tc gridSpan="6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4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Информация по затратам на основные средства</a:t>
                      </a: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242184"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936588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затрат</a:t>
                      </a:r>
                      <a:endParaRPr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Цена, руб.</a:t>
                      </a:r>
                      <a:endParaRPr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Кол-во, шт.</a:t>
                      </a:r>
                      <a:endParaRPr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Сумма, руб. (собственные средства)</a:t>
                      </a:r>
                      <a:endParaRPr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Сумма, руб. (денежная выплата по соц. контракт)</a:t>
                      </a:r>
                      <a:endParaRPr/>
                    </a:p>
                  </a:txBody>
                  <a:tcPr marL="0" marR="0" marT="0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Основные средства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1.1.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1.2.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52492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Материально-производственные запасы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2.1.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2.2.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6209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Подготовка и оформление разрешительной документации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3.1.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22511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Продвижение продукции (товаров, работ, услуг)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4.1.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5451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Аренда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Обучение</a:t>
                      </a:r>
                      <a:r>
                        <a:rPr sz="1200" b="1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42184"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 i="0" u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0.00</a:t>
                      </a:r>
                      <a:endParaRPr dirty="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929819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798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На что можно потратить средства, полученные </a:t>
            </a:r>
            <a:br>
              <a:rPr sz="2800">
                <a:latin typeface="Times New Roman"/>
                <a:ea typeface="Times New Roman"/>
                <a:cs typeface="Times New Roman"/>
              </a:rPr>
            </a:br>
            <a:r>
              <a:rPr sz="2800">
                <a:latin typeface="Times New Roman"/>
                <a:ea typeface="Times New Roman"/>
                <a:cs typeface="Times New Roman"/>
              </a:rPr>
              <a:t>по  социальному контракту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95582348" name="Объект 2"/>
          <p:cNvSpPr>
            <a:spLocks noGrp="1"/>
          </p:cNvSpPr>
          <p:nvPr>
            <p:ph idx="1"/>
          </p:nvPr>
        </p:nvSpPr>
        <p:spPr bwMode="auto">
          <a:xfrm>
            <a:off x="435582" y="1137451"/>
            <a:ext cx="11494732" cy="551155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algn="just">
              <a:spcAft>
                <a:spcPts val="850"/>
              </a:spcAft>
              <a:defRPr/>
            </a:pPr>
            <a:r>
              <a:rPr lang="ru-RU"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приобрести основные средства (оборудование, приборы, технику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);</a:t>
            </a:r>
            <a:endParaRPr lang="ru-RU" sz="16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850"/>
              </a:spcAft>
              <a:defRPr/>
            </a:pP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приобрести </a:t>
            </a:r>
            <a:r>
              <a:rPr lang="ru-RU"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материально-производственные запасы (расходные материалы, хозяйственный инвентарь и т.д.)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6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850"/>
              </a:spcAft>
              <a:defRPr/>
            </a:pP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оплатить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связанные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подготовкой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оформлением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разрешительной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документации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с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приобретением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неисключительных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программное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приобретением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носителей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электронной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подписи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10%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назначаемой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выплаты</a:t>
            </a:r>
            <a:r>
              <a:rPr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60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850"/>
              </a:spcAft>
              <a:defRPr/>
            </a:pP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принять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имущественные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обязательства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15%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назначаемой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выплаты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необходимые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lang="ru-RU"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апример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оплатить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аренду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помещения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котором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планируется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</a:t>
            </a:r>
            <a:r>
              <a:rPr lang="ru-RU"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sz="1600" b="0" i="0" u="none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оплатить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размещение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(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продвижение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продукции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товаров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услуг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торговых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площадках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сайтах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функционирующих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информационно-телекоммуникационной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сети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"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Интернет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сервисах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размещения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объявлений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сетях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5%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назначаемой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выплаты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lang="ru-RU" sz="1600" b="1" i="1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ВНИМАНИЕ! За счет средств </a:t>
            </a:r>
            <a:r>
              <a:rPr lang="ru-RU" sz="1600" b="1" i="1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социального контракта </a:t>
            </a:r>
            <a:r>
              <a:rPr lang="ru-RU" sz="1600" b="1" i="1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НЕЛЬЗЯ:</a:t>
            </a:r>
            <a:endParaRPr sz="1600" b="0" i="0" u="none" strike="no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оплатить  изготовление рекламного </a:t>
            </a:r>
            <a:r>
              <a:rPr lang="ru-RU" sz="1600" b="0" i="0" u="none" strike="noStrike" cap="none" spc="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банера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sz="1600" b="0" i="0" u="none" strike="noStrike" cap="none" spc="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оплатить расходы на ремонт, создание интерьера, украшение помещения;</a:t>
            </a:r>
            <a:endParaRPr sz="1600" b="0" i="0" u="none" strike="noStrike" cap="none" spc="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оплатить оформление медицинской книжки;</a:t>
            </a:r>
            <a:endParaRPr sz="1600" b="0" i="0" u="none" strike="noStrike" cap="none" spc="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купить готовый бизнес;</a:t>
            </a:r>
            <a:endParaRPr sz="1600" b="0" i="0" u="none" strike="noStrike" cap="none" spc="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оплатить франшизу.</a:t>
            </a:r>
            <a:endParaRPr sz="1600" b="0" i="0" u="none" strike="noStrike" cap="none" spc="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6045709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7" y="200656"/>
            <a:ext cx="10588756" cy="601912"/>
          </a:xfrm>
        </p:spPr>
        <p:txBody>
          <a:bodyPr/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Вывеска – не реклама!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2135454838" name="Объект 2"/>
          <p:cNvSpPr>
            <a:spLocks noGrp="1"/>
          </p:cNvSpPr>
          <p:nvPr>
            <p:ph idx="1"/>
          </p:nvPr>
        </p:nvSpPr>
        <p:spPr bwMode="auto">
          <a:xfrm>
            <a:off x="327222" y="887765"/>
            <a:ext cx="5997221" cy="5700358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0000" lnSpcReduction="2000"/>
          </a:bodyPr>
          <a:lstStyle/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Федеральный закон от 13.03.2006 № 38-ФЗ (ред. от 14.07.2022) "О рекламе" не распространяется на  вывески и указатели, не содержащие сведений рекламного характера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 соответствии со статьей 9 Закона РФ от 07.02.1992 № 2300-1 (ред. от 11.06.2021) "О защите прав потребителей" изготовитель (исполнитель, продавец) ОБЯЗАН ДОВЕСТИ ДО СВЕДЕНИЯ ПОТРЕБИТЕЛЯ фирменное наименование (наименование) своей организации, место ее нахождения (адрес) и режим ее работы. Продавец (исполнитель) размещает указанную информацию НА ВЫВЕСКЕ.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Согласно статье 3 Решения Думы города Костромы от 25.04.2013 № 60 (ред. от 23.12.2021) "Об утверждении Правил благоустройства территории города Костромы" ВЫВЕСКА - СРЕДСТВО РАЗМЕЩЕНИЯ ИНФОРМАЦИИ, НЕ СОДЕРЖАЩЕЕ СВЕДЕНИЯ РЕКЛАМНОГО ХАРАКТЕРА, расположенное на фасаде здания, строения, сооружения, внешней поверхности нестационарного объекта в месте фактического нахождения или осуществления деятельности хозяйствующего субъекта, СОДЕРЖАЩАЯ СВЕДЕНИЯ О ФИРМЕННОМ НАИМЕНОВАНИИ (НАИМЕНОВАНИЕ), МЕСТОНАХОЖДЕНИИ (АДРЕС), РЕЖИМЕ РАБОТЫ ХОЗЯЙСТВУЮЩЕГО СУБЪЕКТА</a:t>
            </a:r>
            <a:endParaRPr lang="ru-RU" sz="15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just">
              <a:lnSpc>
                <a:spcPct val="100000"/>
              </a:lnSpc>
              <a:spcAft>
                <a:spcPts val="0"/>
              </a:spcAft>
              <a:buFont typeface="Arial"/>
              <a:buNone/>
              <a:defRPr/>
            </a:pPr>
            <a:endParaRPr lang="ru-RU" sz="15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just">
              <a:lnSpc>
                <a:spcPct val="10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ru-RU" sz="1800" b="1" i="1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ВНИМАНИЕ! </a:t>
            </a: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Порядок выдачи разрешений на установку вывесок и указателей на территории города Костромы, утвержден решением Думы города Костромы от 30 января 2014 г. № 4</a:t>
            </a: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450213" algn="just">
              <a:lnSpc>
                <a:spcPct val="100000"/>
              </a:lnSpc>
              <a:spcAft>
                <a:spcPts val="0"/>
              </a:spcAft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220434090" name="Рисунок 122043408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98418" y="887765"/>
            <a:ext cx="5313063" cy="4105922"/>
          </a:xfrm>
          <a:prstGeom prst="rect">
            <a:avLst/>
          </a:prstGeom>
        </p:spPr>
      </p:pic>
      <p:sp>
        <p:nvSpPr>
          <p:cNvPr id="465216687" name="TextBox 465216686"/>
          <p:cNvSpPr txBox="1"/>
          <p:nvPr/>
        </p:nvSpPr>
        <p:spPr bwMode="auto">
          <a:xfrm>
            <a:off x="6844791" y="5379860"/>
            <a:ext cx="5019704" cy="1189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b="1">
                <a:latin typeface="Times New Roman"/>
                <a:ea typeface="Times New Roman"/>
                <a:cs typeface="Times New Roman"/>
              </a:rPr>
              <a:t>Вывеску можно оплатить за счет средств соц.контракта. </a:t>
            </a:r>
          </a:p>
          <a:p>
            <a:pPr>
              <a:defRPr/>
            </a:pPr>
            <a:endParaRPr b="1">
              <a:latin typeface="Times New Roman"/>
              <a:cs typeface="Times New Roman"/>
            </a:endParaRPr>
          </a:p>
          <a:p>
            <a:pPr>
              <a:defRPr/>
            </a:pPr>
            <a:r>
              <a:rPr b="1">
                <a:latin typeface="Times New Roman"/>
                <a:ea typeface="Times New Roman"/>
                <a:cs typeface="Times New Roman"/>
              </a:rPr>
              <a:t>В таб. 1 - в раздел Основные средства</a:t>
            </a:r>
            <a:endParaRPr b="1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1904224" name="Заголовок 1"/>
          <p:cNvSpPr>
            <a:spLocks noGrp="1"/>
          </p:cNvSpPr>
          <p:nvPr>
            <p:ph type="title"/>
          </p:nvPr>
        </p:nvSpPr>
        <p:spPr bwMode="auto">
          <a:xfrm>
            <a:off x="654207" y="348617"/>
            <a:ext cx="5815738" cy="32067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Основные средства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294032636" name="Объект 2"/>
          <p:cNvSpPr>
            <a:spLocks noGrp="1"/>
          </p:cNvSpPr>
          <p:nvPr>
            <p:ph idx="1"/>
          </p:nvPr>
        </p:nvSpPr>
        <p:spPr bwMode="auto">
          <a:xfrm>
            <a:off x="607969" y="894012"/>
            <a:ext cx="7752782" cy="362805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Обычно имеют значительную стоимость и используются в работе длительное время (более 12 месяцев</a:t>
            </a:r>
            <a:r>
              <a:rPr sz="1600">
                <a:latin typeface="Times New Roman"/>
                <a:ea typeface="Times New Roman"/>
                <a:cs typeface="Times New Roman"/>
              </a:rPr>
              <a:t>). </a:t>
            </a:r>
            <a:r>
              <a:rPr sz="1600" b="1">
                <a:latin typeface="Times New Roman"/>
                <a:ea typeface="Times New Roman"/>
                <a:cs typeface="Times New Roman"/>
              </a:rPr>
              <a:t>Это</a:t>
            </a: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то, что непосредственно необходимо Вам для предоставления услуг (или производства товаров)</a:t>
            </a:r>
            <a:r>
              <a:rPr sz="1600">
                <a:latin typeface="Times New Roman"/>
                <a:ea typeface="Times New Roman"/>
                <a:cs typeface="Times New Roman"/>
              </a:rPr>
              <a:t>:</a:t>
            </a:r>
            <a:endParaRPr sz="160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оборудование, 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приборы, 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инструменты, 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специализированная мебель и др. 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sz="1600" b="0" i="0" u="none" strike="noStrike" cap="none" spc="0">
                <a:solidFill>
                  <a:srgbClr val="C00000"/>
                </a:solidFill>
                <a:latin typeface="Times New Roman"/>
                <a:cs typeface="Times New Roman"/>
              </a:rPr>
              <a:t>Невозможно</a:t>
            </a:r>
            <a:r>
              <a:rPr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 за счет средств социального контракта приобрести, например:</a:t>
            </a:r>
          </a:p>
          <a:p>
            <a:pPr>
              <a:buFont typeface="Arial"/>
              <a:buChar char="–"/>
              <a:defRPr/>
            </a:pPr>
            <a:r>
              <a:rPr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кулер</a:t>
            </a:r>
          </a:p>
          <a:p>
            <a:pPr>
              <a:buFont typeface="Arial"/>
              <a:buChar char="–"/>
              <a:defRPr/>
            </a:pPr>
            <a:r>
              <a:rPr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кофеварку или чайник</a:t>
            </a:r>
          </a:p>
          <a:p>
            <a:pPr>
              <a:buFont typeface="Arial"/>
              <a:buChar char="–"/>
              <a:defRPr/>
            </a:pPr>
            <a:r>
              <a:rPr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чайный или кофейный сервиз</a:t>
            </a:r>
          </a:p>
          <a:p>
            <a:pPr marL="0" indent="0">
              <a:buFont typeface="Arial"/>
              <a:buNone/>
              <a:defRPr/>
            </a:pPr>
            <a:r>
              <a:rPr sz="1600" b="0" i="0" u="none" strike="noStrike" cap="none" spc="0">
                <a:solidFill>
                  <a:srgbClr val="C00000"/>
                </a:solidFill>
                <a:latin typeface="Times New Roman"/>
                <a:cs typeface="Times New Roman"/>
              </a:rPr>
              <a:t>Если они непосредственно не участвуют в процессе предоставления Вами услуг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buFont typeface="Arial"/>
              <a:buChar char="–"/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2071296732" name="Рисунок 207129673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469945" y="4564150"/>
            <a:ext cx="2011819" cy="2011819"/>
          </a:xfrm>
          <a:prstGeom prst="rect">
            <a:avLst/>
          </a:prstGeom>
        </p:spPr>
      </p:pic>
      <p:pic>
        <p:nvPicPr>
          <p:cNvPr id="733725606" name="Рисунок 73372560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9156068" y="4564150"/>
            <a:ext cx="2632322" cy="2011818"/>
          </a:xfrm>
          <a:prstGeom prst="rect">
            <a:avLst/>
          </a:prstGeom>
        </p:spPr>
      </p:pic>
      <p:pic>
        <p:nvPicPr>
          <p:cNvPr id="1764536432" name="Рисунок 176453643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627355" y="806155"/>
            <a:ext cx="3161036" cy="2106829"/>
          </a:xfrm>
          <a:prstGeom prst="rect">
            <a:avLst/>
          </a:prstGeom>
        </p:spPr>
      </p:pic>
      <p:pic>
        <p:nvPicPr>
          <p:cNvPr id="1961114831" name="Рисунок 196111483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54207" y="4522062"/>
            <a:ext cx="2053907" cy="2053907"/>
          </a:xfrm>
          <a:prstGeom prst="rect">
            <a:avLst/>
          </a:prstGeom>
        </p:spPr>
      </p:pic>
      <p:pic>
        <p:nvPicPr>
          <p:cNvPr id="33310518" name="Рисунок 33310517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3622739" y="4564150"/>
            <a:ext cx="2011819" cy="20118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6393885" name="Заголовок 1"/>
          <p:cNvSpPr>
            <a:spLocks noGrp="1"/>
          </p:cNvSpPr>
          <p:nvPr>
            <p:ph type="title"/>
          </p:nvPr>
        </p:nvSpPr>
        <p:spPr bwMode="auto">
          <a:xfrm>
            <a:off x="491065" y="274636"/>
            <a:ext cx="10597720" cy="320673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Основные средства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52906849" name="Объект 2"/>
          <p:cNvSpPr>
            <a:spLocks noGrp="1"/>
          </p:cNvSpPr>
          <p:nvPr>
            <p:ph idx="1"/>
          </p:nvPr>
        </p:nvSpPr>
        <p:spPr bwMode="auto">
          <a:xfrm>
            <a:off x="861109" y="700040"/>
            <a:ext cx="10486608" cy="298326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Приобретение основных средств с теми или иными техническими характеристиками </a:t>
            </a: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должно быть обосновано качеством и количеством предоставляемых Вами услуг</a:t>
            </a: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(производимых товаров). </a:t>
            </a:r>
          </a:p>
          <a:p>
            <a:pPr marL="0" indent="0">
              <a:buFont typeface="Arial"/>
              <a:buNone/>
              <a:defRPr/>
            </a:pPr>
            <a:endParaRPr lang="ru-RU"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l">
              <a:buFont typeface="Arial"/>
              <a:buNone/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Основные технические характеристики основных средств указываются во втором столбце таблицы 1 после наименования. Основными являются те характеристики, которые обусловливают стоимость приобретаемого имущества и те, за которые Вы выбрали именно эту модель.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 algn="l">
              <a:buFont typeface="Arial"/>
              <a:buNone/>
              <a:defRPr/>
            </a:pPr>
            <a:endParaRPr lang="ru-RU"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 algn="l">
              <a:buFont typeface="Arial"/>
              <a:buNone/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Это должно выглядеть примерно так:</a:t>
            </a:r>
          </a:p>
        </p:txBody>
      </p:sp>
      <p:graphicFrame>
        <p:nvGraphicFramePr>
          <p:cNvPr id="2018242383" name="Таблица 2018242382"/>
          <p:cNvGraphicFramePr>
            <a:graphicFrameLocks/>
          </p:cNvGraphicFramePr>
          <p:nvPr/>
        </p:nvGraphicFramePr>
        <p:xfrm>
          <a:off x="861109" y="3633823"/>
          <a:ext cx="10214972" cy="2743200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777724"/>
                <a:gridCol w="3860888"/>
                <a:gridCol w="1375154"/>
                <a:gridCol w="1258868"/>
                <a:gridCol w="1393290"/>
                <a:gridCol w="1549048"/>
              </a:tblGrid>
              <a:tr h="1481617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Вертикальный фрезер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2100 В,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10-22 тыс. об. </a:t>
                      </a:r>
                      <a:r>
                        <a:rPr lang="ru-RU"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мин.,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глубина 70 мм,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регулировка и поддержание скорости,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подключение пылесоса, установка глубины фрезерования,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подсветка 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63 500,00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63 500,00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97428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Фрезер кромочный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710 Вт,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 тыс. об. </a:t>
                      </a:r>
                      <a:r>
                        <a:rPr lang="ru-RU"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мин.,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регулировка скорости, 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плавный пуск, адаптер для пылеудаления,</a:t>
                      </a:r>
                    </a:p>
                    <a:p>
                      <a:pPr marL="217792" marR="0" indent="-217792" algn="l">
                        <a:buFont typeface="Arial"/>
                        <a:buChar char="–"/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для алюминия, дерева и пластика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26 500,00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26 500,00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3526524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90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Материально-производственные запасы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974833967" name="Объект 2"/>
          <p:cNvSpPr>
            <a:spLocks noGrp="1"/>
          </p:cNvSpPr>
          <p:nvPr>
            <p:ph idx="1"/>
          </p:nvPr>
        </p:nvSpPr>
        <p:spPr bwMode="auto">
          <a:xfrm>
            <a:off x="799252" y="1340767"/>
            <a:ext cx="10905808" cy="503716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•"/>
              <a:defRPr/>
            </a:pP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Это в основном - расходные материалы, которые необходимы для предоставления услуг (производства товаров). Например для швейного дела это могут быть ткани, нитки, фурнитура и т.д. Для столярного дела – древесина, клей, лак, шпаклевка, фурнитура  и т.д.</a:t>
            </a: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•"/>
              <a:defRPr/>
            </a:pP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Кроме </a:t>
            </a:r>
            <a:r>
              <a:rPr lang="ru-RU" sz="1800" b="0" i="0" u="none" strike="noStrike" cap="none" spc="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расходников</a:t>
            </a: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, к материально-производственным запасом можно отнести также рабочую одежду, хозяйственный инвентарь, моющие средства</a:t>
            </a:r>
            <a:endParaRPr sz="18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•"/>
              <a:defRPr/>
            </a:pP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Хоть это и не установлено Порядком, но по сложившейся практике обычно на </a:t>
            </a:r>
            <a:r>
              <a:rPr lang="ru-RU" sz="1800" b="0" i="0" u="none" strike="noStrike" cap="none" spc="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расходники</a:t>
            </a: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согласовывают около 10% от запрашиваемой суммы.</a:t>
            </a:r>
            <a:endParaRPr sz="18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•"/>
              <a:defRPr/>
            </a:pP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Иногда (с учетом особенностей бизнеса) сумма на </a:t>
            </a:r>
            <a:r>
              <a:rPr lang="ru-RU" sz="1800" b="0" i="0" u="none" strike="noStrike" cap="none" spc="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расходники</a:t>
            </a: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может быть запланирована и свыше 10%, при этом не более, чем требуется на полтора-два месяца работы.  В этом случае требуется грамотно обосновывать необходимость их приобретения в таком количестве (текстом после таблицы 1). </a:t>
            </a:r>
            <a:endParaRPr sz="18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•"/>
              <a:defRPr/>
            </a:pPr>
            <a:r>
              <a:rPr lang="ru-RU" sz="18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Для ВСЕХ позиций в разделе Материально-производственные запасы после наименования через запятую укажите, пожалуйста, объем упаковки, например: «Гель-лак, 15 мл.»</a:t>
            </a:r>
            <a:endParaRPr sz="18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•"/>
              <a:defRPr/>
            </a:pPr>
            <a:r>
              <a:rPr lang="ru-RU" sz="18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Обратите внимание, что наименования </a:t>
            </a:r>
            <a:r>
              <a:rPr lang="ru-RU" sz="1800" b="0" i="0" u="none" strike="noStrike" cap="none" spc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расходников</a:t>
            </a:r>
            <a:r>
              <a:rPr lang="ru-RU" sz="18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объем их упаковки и стоимость здесь и в таб. 4 должны совпадать. Фактически – что я «покупаю» в таб. 1, то я и «трачу» в таб.4.</a:t>
            </a:r>
            <a:endParaRPr sz="1800" b="0" i="0" u="none" strike="no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8736060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68710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Аренда (до 15% от запрашиваемой суммы)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751153036" name="Объект 2"/>
          <p:cNvSpPr>
            <a:spLocks noGrp="1"/>
          </p:cNvSpPr>
          <p:nvPr>
            <p:ph idx="1"/>
          </p:nvPr>
        </p:nvSpPr>
        <p:spPr bwMode="auto">
          <a:xfrm>
            <a:off x="158154" y="1120294"/>
            <a:ext cx="6675799" cy="373745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Сведения о затратах на аренду помещения указываются в таблице 1 отдельной строкой.</a:t>
            </a: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Максимальная сумма арендной платы за счет средств соц. контракта составляет 52 500 руб.</a:t>
            </a: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15% рассчитываются от запрашиваемой суммы (она может быть меньше, чем максимальная в 350 000 руб.)</a:t>
            </a:r>
            <a:endParaRPr sz="1800">
              <a:latin typeface="Times New Roman"/>
              <a:cs typeface="Times New Roman"/>
            </a:endParaRPr>
          </a:p>
        </p:txBody>
      </p:sp>
      <p:pic>
        <p:nvPicPr>
          <p:cNvPr id="1971497317" name="Рисунок 197149731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94159" y="1120294"/>
            <a:ext cx="4771421" cy="2594454"/>
          </a:xfrm>
          <a:prstGeom prst="rect">
            <a:avLst/>
          </a:prstGeom>
        </p:spPr>
      </p:pic>
      <p:sp>
        <p:nvSpPr>
          <p:cNvPr id="1029079261" name="TextBox 1029079260"/>
          <p:cNvSpPr txBox="1"/>
          <p:nvPr/>
        </p:nvSpPr>
        <p:spPr bwMode="auto">
          <a:xfrm>
            <a:off x="158153" y="4133664"/>
            <a:ext cx="11879821" cy="22863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1800" b="1" i="1" u="none" strike="noStrike" cap="none" spc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   </a:t>
            </a:r>
            <a:r>
              <a:rPr lang="ru-RU" sz="1800" b="1" i="1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ВНИМАНИЕ!</a:t>
            </a:r>
            <a:endParaRPr sz="1800" b="1" i="1" u="none" strike="noStrike" cap="none" spc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294893" indent="-294893">
              <a:buFont typeface="Arial"/>
              <a:buChar char="•"/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за счет средств соц. контракта можно оплатить только ПОЛНОЕ количество месяцев. Например, если сумма аренды в месяц - 9 000 руб., то за счет средств соц. контракта можно оплатить 5 месяцев на общую сумму 45 000 руб., при максимально возможной сумма  52 500 руб.</a:t>
            </a:r>
            <a:endParaRPr sz="1800">
              <a:latin typeface="Times New Roman"/>
              <a:cs typeface="Times New Roman"/>
            </a:endParaRPr>
          </a:p>
          <a:p>
            <a:pPr marL="294893" indent="-294893">
              <a:buFont typeface="Arial"/>
              <a:buChar char="•"/>
              <a:defRPr/>
            </a:pP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294893" indent="-294893">
              <a:buFont typeface="Arial"/>
              <a:buChar char="•"/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расходы на аренду после заключения социального контракта потребуется подтвердить документально (договор аренды с указанием суммы за месяц, платежные документы о внесении арендной платы)</a:t>
            </a: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92719886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194198"/>
            <a:ext cx="10588757" cy="813786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Возмещение средств за оплату обучения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731223944" name="Объект 2"/>
          <p:cNvSpPr>
            <a:spLocks noGrp="1"/>
          </p:cNvSpPr>
          <p:nvPr>
            <p:ph idx="1"/>
          </p:nvPr>
        </p:nvSpPr>
        <p:spPr bwMode="auto">
          <a:xfrm>
            <a:off x="472571" y="1081963"/>
            <a:ext cx="7906675" cy="563176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5000" lnSpcReduction="1000"/>
          </a:bodyPr>
          <a:lstStyle/>
          <a:p>
            <a:pPr marL="0" indent="0"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 рамках социального контракта в случае необходимости можно ДОПОЛНИТЕЛЬНО к 350 000 руб. попросить возместить Ваши затраты на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получение профессионального обучения или получение дополнительного профессионального </a:t>
            </a:r>
            <a:r>
              <a:rPr lang="ru-RU" sz="1600" b="1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lang="ru-RU" sz="1600" b="0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600" dirty="0"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Если Вы планируете запросить эти средства, то в таблице 1 затраты на обучение необходимо прописать дополнительной строкой</a:t>
            </a:r>
            <a:endParaRPr sz="1600" dirty="0"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0" algn="just">
              <a:lnSpc>
                <a:spcPct val="10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ru-RU" sz="1600" b="1" i="1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ВНИМАНИЕ:</a:t>
            </a:r>
          </a:p>
          <a:p>
            <a:pPr algn="just">
              <a:lnSpc>
                <a:spcPct val="100000"/>
              </a:lnSpc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latin typeface="Times New Roman"/>
                <a:ea typeface="Times New Roman"/>
                <a:cs typeface="Times New Roman"/>
              </a:rPr>
              <a:t>эти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деньги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именно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ВОЗМЕЩАЮТСЯ,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есть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Вы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сначала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тратите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свои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приносите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соц.защиту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подтверждающие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документы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sz="1600" dirty="0" err="1" smtClean="0">
                <a:latin typeface="Times New Roman"/>
                <a:ea typeface="Times New Roman"/>
                <a:cs typeface="Times New Roman"/>
              </a:rPr>
              <a:t>договор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платежные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документы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документы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обучении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органы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соц.защиты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возвращают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Вам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деньги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возмещаются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только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ЗА ОДИН КУРС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Aft>
                <a:spcPts val="850"/>
              </a:spcAft>
              <a:buFont typeface="Arial"/>
              <a:buChar char="–"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ОРГАНИЗАЦИЯ ДОЛЖНА ИМЕТЬ ЛИЦЕНЗИЮ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образовательную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деятельность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latin typeface="Times New Roman"/>
                <a:ea typeface="Times New Roman"/>
                <a:cs typeface="Times New Roman"/>
              </a:rPr>
              <a:t>это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должно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быть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именно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smtClean="0"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,</a:t>
            </a:r>
            <a:r>
              <a:rPr sz="1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ПЕРЕОБУЧЕНИЕ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ПОВЫШЕНИЕ КВАЛИФИКАЦИИ с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получением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итогам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соответствующего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документа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государственного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установленного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образца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диплом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свидетельство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удостоверение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. НЕ СЕРТИФИКАТ);</a:t>
            </a:r>
            <a:endParaRPr sz="1600" dirty="0">
              <a:latin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latin typeface="Times New Roman"/>
                <a:ea typeface="Times New Roman"/>
                <a:cs typeface="Times New Roman"/>
              </a:rPr>
              <a:t>длительность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должна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быть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3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latin typeface="Times New Roman"/>
                <a:ea typeface="Times New Roman"/>
                <a:cs typeface="Times New Roman"/>
              </a:rPr>
              <a:t>тема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должна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быть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«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созвучна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»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тем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услугам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которые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планируете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оказывать</a:t>
            </a:r>
            <a:endParaRPr sz="1600" dirty="0"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endParaRPr sz="1600" b="1" i="1" u="none" strike="noStrike" cap="none" spc="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Font typeface="Arial"/>
              <a:buNone/>
              <a:defRPr/>
            </a:pPr>
            <a:endParaRPr sz="1600" b="1" i="1" u="none" strike="noStrike" cap="none" spc="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pic>
        <p:nvPicPr>
          <p:cNvPr id="752445998" name="Рисунок 75244599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471723" y="1081963"/>
            <a:ext cx="3521162" cy="48227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988638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939799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28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Заполнение таблицы 3 «Требуемый персонал»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331094666" name="Объект 2"/>
          <p:cNvSpPr>
            <a:spLocks noGrp="1"/>
          </p:cNvSpPr>
          <p:nvPr>
            <p:ph idx="1"/>
          </p:nvPr>
        </p:nvSpPr>
        <p:spPr bwMode="auto">
          <a:xfrm>
            <a:off x="501279" y="3606553"/>
            <a:ext cx="11261296" cy="302395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0000" lnSpcReduction="2000"/>
          </a:bodyPr>
          <a:lstStyle/>
          <a:p>
            <a:pPr marL="0" indent="0">
              <a:buFont typeface="Arial"/>
              <a:buNone/>
              <a:defRPr/>
            </a:pP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При заполнении этой таблицы:</a:t>
            </a:r>
            <a:endParaRPr sz="180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необходимо учитывать размер действующего минимального размера оплаты труда (МРОТ), </a:t>
            </a:r>
            <a:b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 настоящее время в Костромской области  с 01.01.2026 г. МРОТ составляет 27 093 руб. Меньше этой суммы платить НЕЛЬЗЯ!</a:t>
            </a: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зарплата наемных работников должна быть приближенной к средней по отрасли</a:t>
            </a: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индивидуальный предприниматель, который нанимает работников, не включает себя в эту таблицу – он не платит себе зарплату, а получает чистую прибыль от работы своего бизнеса</a:t>
            </a: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необходимо после таблицы указать какие функции (какие работы) будет выполнять сам ИП</a:t>
            </a: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157622104" name="Таблица 157622103"/>
          <p:cNvGraphicFramePr>
            <a:graphicFrameLocks/>
          </p:cNvGraphicFramePr>
          <p:nvPr/>
        </p:nvGraphicFramePr>
        <p:xfrm>
          <a:off x="594192" y="2206322"/>
          <a:ext cx="10963326" cy="1280160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2923408"/>
                <a:gridCol w="1932125"/>
                <a:gridCol w="2046166"/>
                <a:gridCol w="2074675"/>
                <a:gridCol w="1986952"/>
              </a:tblGrid>
              <a:tr h="43947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Должность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Количество  ед.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Зарплата руб. в месяц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Фонд оплаты труда, руб. в месяц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Фонд оплаты труда, руб. в год</a:t>
                      </a:r>
                      <a:endParaRPr/>
                    </a:p>
                  </a:txBody>
                  <a:tcPr/>
                </a:tc>
              </a:tr>
              <a:tr h="228037">
                <a:tc>
                  <a:txBody>
                    <a:bodyPr/>
                    <a:lstStyle/>
                    <a:p>
                      <a:pPr algn="just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253438">
                <a:tc>
                  <a:txBody>
                    <a:bodyPr/>
                    <a:lstStyle/>
                    <a:p>
                      <a:pPr algn="just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2)…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253438">
                <a:tc>
                  <a:txBody>
                    <a:bodyPr/>
                    <a:lstStyle/>
                    <a:p>
                      <a:pPr algn="just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ИТОГО ФОТ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х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х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42008851" name="TextBox 1742008850"/>
          <p:cNvSpPr txBox="1"/>
          <p:nvPr/>
        </p:nvSpPr>
        <p:spPr bwMode="auto">
          <a:xfrm>
            <a:off x="650265" y="1150467"/>
            <a:ext cx="10976745" cy="9147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indent="0" algn="l">
              <a:buFont typeface="Arial"/>
              <a:buNone/>
              <a:defRPr/>
            </a:pPr>
            <a:r>
              <a:rPr lang="ru-RU" b="1" i="1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ВНИМАНИЕ!</a:t>
            </a:r>
            <a:r>
              <a:rPr lang="ru-RU" b="0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Таблица 3 заполняется </a:t>
            </a:r>
            <a:r>
              <a:rPr lang="ru-RU" b="0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только в случае, если Вы планируете открывать ИП и нанимать работников</a:t>
            </a:r>
            <a:r>
              <a:rPr lang="ru-RU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 В остальных случаях эта таблица удаляется из бизнес-плана, а в тексте делаются соответствующие пояснения о том, что найм работников не планируется.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9135475" name="Заголовок 1"/>
          <p:cNvSpPr>
            <a:spLocks noGrp="1"/>
          </p:cNvSpPr>
          <p:nvPr>
            <p:ph type="title"/>
          </p:nvPr>
        </p:nvSpPr>
        <p:spPr bwMode="auto">
          <a:xfrm>
            <a:off x="717369" y="145172"/>
            <a:ext cx="10588757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5000" lnSpcReduction="1000"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Заполнение таблицы 5 «Расчет прямых материальных затрат помесячно» (</a:t>
            </a:r>
            <a:r>
              <a:rPr sz="28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расчетных таблицах заполняется автоматически</a:t>
            </a:r>
            <a:r>
              <a:rPr sz="2800">
                <a:latin typeface="Times New Roman"/>
                <a:ea typeface="Times New Roman"/>
                <a:cs typeface="Times New Roman"/>
              </a:rPr>
              <a:t>)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244646392" name="Объект 2"/>
          <p:cNvSpPr>
            <a:spLocks noGrp="1"/>
          </p:cNvSpPr>
          <p:nvPr>
            <p:ph idx="1"/>
          </p:nvPr>
        </p:nvSpPr>
        <p:spPr bwMode="auto">
          <a:xfrm>
            <a:off x="786538" y="5301207"/>
            <a:ext cx="10556548" cy="112820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наименования услуг (товаров) и их количество должны точно совпадать с данными таблицы 2</a:t>
            </a:r>
            <a:r>
              <a:rPr sz="1800">
                <a:latin typeface="Times New Roman"/>
                <a:ea typeface="Times New Roman"/>
                <a:cs typeface="Times New Roman"/>
              </a:rPr>
              <a:t> </a:t>
            </a: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количество услуг (товаров) должно совпадать с данными таблицы 4</a:t>
            </a:r>
            <a:endParaRPr sz="1800">
              <a:latin typeface="Times New Roman"/>
              <a:cs typeface="Times New Roman"/>
            </a:endParaRPr>
          </a:p>
        </p:txBody>
      </p:sp>
      <p:graphicFrame>
        <p:nvGraphicFramePr>
          <p:cNvPr id="1376411269" name="Таблица 1376411268"/>
          <p:cNvGraphicFramePr>
            <a:graphicFrameLocks/>
          </p:cNvGraphicFramePr>
          <p:nvPr/>
        </p:nvGraphicFramePr>
        <p:xfrm>
          <a:off x="799253" y="1510114"/>
          <a:ext cx="10543834" cy="3654424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503027"/>
                <a:gridCol w="1834570"/>
                <a:gridCol w="631249"/>
                <a:gridCol w="631249"/>
                <a:gridCol w="631249"/>
                <a:gridCol w="631249"/>
                <a:gridCol w="631249"/>
                <a:gridCol w="631249"/>
                <a:gridCol w="631249"/>
                <a:gridCol w="631249"/>
                <a:gridCol w="631249"/>
                <a:gridCol w="631249"/>
                <a:gridCol w="631249"/>
                <a:gridCol w="631249"/>
                <a:gridCol w="631249"/>
              </a:tblGrid>
              <a:tr h="304165">
                <a:tc row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услуги, продукта</a:t>
                      </a:r>
                      <a:endParaRPr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Затраты на  1 ед..</a:t>
                      </a: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789939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/>
                    </a:p>
                  </a:txBody>
                  <a:tcPr vert="vert270" anchor="ctr"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1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2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3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4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5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20688264" name="Заголовок 1"/>
          <p:cNvSpPr>
            <a:spLocks noGrp="1"/>
          </p:cNvSpPr>
          <p:nvPr>
            <p:ph type="title"/>
          </p:nvPr>
        </p:nvSpPr>
        <p:spPr bwMode="auto">
          <a:xfrm>
            <a:off x="5606415" y="219152"/>
            <a:ext cx="6371292" cy="898347"/>
          </a:xfrm>
        </p:spPr>
        <p:txBody>
          <a:bodyPr/>
          <a:lstStyle/>
          <a:p>
            <a:pPr algn="ctr"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Примерная форма бизнес-плана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830883665" name="Блок-схема: альтернативный процесс 830883664"/>
          <p:cNvSpPr/>
          <p:nvPr/>
        </p:nvSpPr>
        <p:spPr bwMode="auto">
          <a:xfrm>
            <a:off x="6270800" y="1172985"/>
            <a:ext cx="5706907" cy="5450416"/>
          </a:xfrm>
          <a:prstGeom prst="flowChartAlternateProcess">
            <a:avLst/>
          </a:prstGeom>
          <a:solidFill>
            <a:schemeClr val="accent1">
              <a:alpha val="31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Разработана для составления бизнес-планов в целях получения государственной социальной помощи на основании социального контракта, рекомендован департаментом экономического развития Костромской области</a:t>
            </a:r>
            <a:endParaRPr sz="1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160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Наиболее простая и понятная, содержит необходимые пояснения по заполнению, шаблоны расчетных таблиц</a:t>
            </a:r>
            <a:endParaRPr sz="1600" dirty="0">
              <a:latin typeface="Times New Roman"/>
              <a:cs typeface="Times New Roman"/>
            </a:endParaRPr>
          </a:p>
          <a:p>
            <a:pPr>
              <a:defRPr/>
            </a:pPr>
            <a:endParaRPr sz="1600" dirty="0"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Позволяет оценить перспективы реализации бизнес-проекта, спланировать затраты и прибыль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 algn="ctr">
              <a:buFont typeface="Arial"/>
              <a:buNone/>
              <a:defRPr/>
            </a:pP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1" i="0" u="none" strike="noStrike" cap="none" spc="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Ваш бизнес-план может отличаться от примерной формы, например содержать дополнительные таблицы и сведения, однако стоит придерживаться примерной формы, особенно в части определения финансового результата</a:t>
            </a:r>
            <a:endParaRPr sz="1600" dirty="0"/>
          </a:p>
        </p:txBody>
      </p:sp>
      <p:sp>
        <p:nvSpPr>
          <p:cNvPr id="824528011" name="TextBox 824528010"/>
          <p:cNvSpPr txBox="1"/>
          <p:nvPr/>
        </p:nvSpPr>
        <p:spPr bwMode="auto">
          <a:xfrm>
            <a:off x="537305" y="421245"/>
            <a:ext cx="5069109" cy="594396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1</a:t>
            </a:r>
            <a:endParaRPr lang="ru-RU" sz="1200" b="0" i="1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Примерная форма</a:t>
            </a:r>
            <a:endParaRPr lang="ru-RU" sz="1200" b="0" i="1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бизнес плана для индивидуальных предпринимателей, самозанятых</a:t>
            </a:r>
            <a:endParaRPr lang="ru-RU" sz="1200" b="0" i="1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 желающих организовать личное подсобное хозяйство</a:t>
            </a:r>
            <a:endParaRPr lang="ru-RU" sz="1200" b="0" i="1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 привлечением средств, государственной социальной помощи</a:t>
            </a:r>
            <a:endParaRPr lang="ru-RU" sz="1200" b="0" i="1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 основании социального контракта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Титульный лист</a:t>
            </a:r>
            <a:endParaRPr sz="2400" b="1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Бизнес-план</a:t>
            </a:r>
            <a:endParaRPr sz="2400" b="1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___________________________________</a:t>
            </a: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(наименование проекта, бизнеса)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1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Инициатор проекта: Фамилия Имя Отчество</a:t>
            </a: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Адрес места регистрации: __________________________________</a:t>
            </a: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Адрес места фактического проживания: _______________________</a:t>
            </a: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Контактный телефон: ______________________________________</a:t>
            </a: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Адрес электронной почты:__________________________________</a:t>
            </a: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г. Кострома 202___ год.</a:t>
            </a:r>
            <a:endParaRPr sz="12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160331357" name="Прямоугольник 1160331356"/>
          <p:cNvSpPr/>
          <p:nvPr/>
        </p:nvSpPr>
        <p:spPr bwMode="auto">
          <a:xfrm>
            <a:off x="518810" y="499368"/>
            <a:ext cx="4891965" cy="625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9451542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659364"/>
          </a:xfrm>
        </p:spPr>
        <p:txBody>
          <a:bodyPr/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Заполнение таблицы 6 «Косвенные расходы помесячно»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1442933649" name="Объект 2"/>
          <p:cNvSpPr>
            <a:spLocks noGrp="1"/>
          </p:cNvSpPr>
          <p:nvPr>
            <p:ph idx="1"/>
          </p:nvPr>
        </p:nvSpPr>
        <p:spPr bwMode="auto">
          <a:xfrm>
            <a:off x="799253" y="4152160"/>
            <a:ext cx="10382008" cy="245060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вносятся данные только по тем позициям, по которым планируются затраты, остальные строки (ненужные) из таблицы необходимо удалить</a:t>
            </a: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затраты на коммунальные услуги могут отличаться по сумме в весенне-летний и осенне-зимний сезоны</a:t>
            </a: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endParaRPr sz="1800">
              <a:latin typeface="Times New Roman"/>
              <a:cs typeface="Times New Roman"/>
            </a:endParaRPr>
          </a:p>
          <a:p>
            <a:pPr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затраты на продвижение и рекламу в первые месяцы могут быть больше, чем в последующие, а могут планироваться, например, поквартально</a:t>
            </a:r>
            <a:endParaRPr sz="1800">
              <a:latin typeface="Times New Roman"/>
              <a:cs typeface="Times New Roman"/>
            </a:endParaRPr>
          </a:p>
        </p:txBody>
      </p:sp>
      <p:graphicFrame>
        <p:nvGraphicFramePr>
          <p:cNvPr id="1046682451" name="Таблица 1046682450"/>
          <p:cNvGraphicFramePr>
            <a:graphicFrameLocks/>
          </p:cNvGraphicFramePr>
          <p:nvPr/>
        </p:nvGraphicFramePr>
        <p:xfrm>
          <a:off x="929883" y="934004"/>
          <a:ext cx="10182212" cy="2864485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485775"/>
                <a:gridCol w="1771650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</a:tblGrid>
              <a:tr h="304165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 anchor="ctr"/>
                </a:tc>
                <a:tc rowSpan="2"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Затраты</a:t>
                      </a:r>
                      <a:endParaRPr/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gridSpan="2"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Аренда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Коммунальные услуги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Продвижение и реклама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Транспортные расходы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...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9802317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51140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Заполнение таблицы 7 «Общие расходы помесячно»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623212207" name="Объект 2"/>
          <p:cNvSpPr>
            <a:spLocks noGrp="1"/>
          </p:cNvSpPr>
          <p:nvPr>
            <p:ph idx="1"/>
          </p:nvPr>
        </p:nvSpPr>
        <p:spPr bwMode="auto">
          <a:xfrm>
            <a:off x="799252" y="4535095"/>
            <a:ext cx="10577333" cy="187798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5000" lnSpcReduction="1000"/>
          </a:bodyPr>
          <a:lstStyle/>
          <a:p>
            <a:pPr marL="0" indent="0">
              <a:buFont typeface="Arial"/>
              <a:buNone/>
              <a:defRPr/>
            </a:pPr>
            <a:r>
              <a:rPr sz="18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Внимание! Автоматически </a:t>
            </a:r>
            <a:r>
              <a:rPr sz="1800">
                <a:latin typeface="Times New Roman"/>
                <a:ea typeface="Times New Roman"/>
                <a:cs typeface="Times New Roman"/>
              </a:rPr>
              <a:t>в этой таблице заполняются ОБЯЗАТЕЛЬНЫЕ строки:</a:t>
            </a:r>
          </a:p>
          <a:p>
            <a:pPr>
              <a:buFont typeface="Arial"/>
              <a:buChar char="–"/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прямые затраты из таб. 5, </a:t>
            </a:r>
          </a:p>
          <a:p>
            <a:pPr>
              <a:buFont typeface="Arial"/>
              <a:buChar char="–"/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косвенные – из таб. 6, </a:t>
            </a:r>
          </a:p>
          <a:p>
            <a:pPr>
              <a:buFont typeface="Arial"/>
              <a:buChar char="–"/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расходы на зарплату – из таб. 3. </a:t>
            </a:r>
            <a:r>
              <a:rPr sz="18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(если есть наемные работники)</a:t>
            </a:r>
          </a:p>
          <a:p>
            <a:pPr marL="0" indent="0">
              <a:buFont typeface="Arial"/>
              <a:buNone/>
              <a:defRPr/>
            </a:pPr>
            <a:r>
              <a:rPr sz="18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Вручную заполняются строки:</a:t>
            </a:r>
          </a:p>
          <a:p>
            <a:pPr>
              <a:buFont typeface="Arial"/>
              <a:buChar char="–"/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информация о страховых взносах заполняется только если Вы – ИП </a:t>
            </a:r>
            <a:endParaRPr sz="180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>
              <a:buFont typeface="Arial"/>
              <a:buChar char="–"/>
              <a:defRPr/>
            </a:pPr>
            <a:r>
              <a:rPr sz="1800">
                <a:latin typeface="Times New Roman"/>
                <a:ea typeface="Times New Roman"/>
                <a:cs typeface="Times New Roman"/>
              </a:rPr>
              <a:t>другие позиции, по которым планируются затраты (аренда, реклама и т.д.), </a:t>
            </a:r>
          </a:p>
        </p:txBody>
      </p:sp>
      <p:graphicFrame>
        <p:nvGraphicFramePr>
          <p:cNvPr id="429671654" name="Таблица 429671653"/>
          <p:cNvGraphicFramePr>
            <a:graphicFrameLocks/>
          </p:cNvGraphicFramePr>
          <p:nvPr/>
        </p:nvGraphicFramePr>
        <p:xfrm>
          <a:off x="787829" y="786043"/>
          <a:ext cx="10306042" cy="3383293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609599"/>
                <a:gridCol w="3800399"/>
                <a:gridCol w="982674"/>
                <a:gridCol w="982674"/>
                <a:gridCol w="982674"/>
                <a:gridCol w="982674"/>
                <a:gridCol w="982674"/>
                <a:gridCol w="982674"/>
              </a:tblGrid>
              <a:tr h="253438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Затраты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месяц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месяц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месяц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месяц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месяц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месяц</a:t>
                      </a:r>
                      <a:endParaRPr/>
                    </a:p>
                  </a:txBody>
                  <a:tcPr anchor="ctr"/>
                </a:tc>
              </a:tr>
              <a:tr h="346359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</a:tr>
              <a:tr h="34635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Прямые затраты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34635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Косвенные затраты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34635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Затраты на оплату труда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34635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Страховые взносы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34635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страховые взносы, фиксированный платеж (43211,00/12)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56953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дополнительный взнос на обязательное пенсионное страхование ( 1% от суммы, превышающей 300 тыс. руб. доходов в год., но не более 275 560 руб)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  <a:tr h="34635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00487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55764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Заполнение таблицы 6 «Прогноз доходов и расходов»</a:t>
            </a:r>
            <a:endParaRPr>
              <a:latin typeface="Times New Roman"/>
              <a:cs typeface="Times New Roman"/>
            </a:endParaRPr>
          </a:p>
        </p:txBody>
      </p:sp>
      <p:sp>
        <p:nvSpPr>
          <p:cNvPr id="717881015" name="Объект 2"/>
          <p:cNvSpPr>
            <a:spLocks noGrp="1"/>
          </p:cNvSpPr>
          <p:nvPr>
            <p:ph idx="1"/>
          </p:nvPr>
        </p:nvSpPr>
        <p:spPr bwMode="auto">
          <a:xfrm>
            <a:off x="799252" y="3746046"/>
            <a:ext cx="10577333" cy="288524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0" indent="0">
              <a:spcAft>
                <a:spcPts val="849"/>
              </a:spcAft>
              <a:buFont typeface="Arial"/>
              <a:buNone/>
              <a:defRPr/>
            </a:pPr>
            <a:r>
              <a:rPr sz="160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Автоматически заполняются:</a:t>
            </a:r>
            <a:endParaRPr sz="160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>
                <a:latin typeface="Times New Roman"/>
                <a:ea typeface="Times New Roman"/>
                <a:cs typeface="Times New Roman"/>
              </a:rPr>
              <a:t>доходы от продаж – из таб. 2,</a:t>
            </a: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>
                <a:latin typeface="Times New Roman"/>
                <a:ea typeface="Times New Roman"/>
                <a:cs typeface="Times New Roman"/>
              </a:rPr>
              <a:t>расходы – из таб. 7,</a:t>
            </a:r>
            <a:endParaRPr sz="160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>
                <a:latin typeface="Times New Roman"/>
                <a:ea typeface="Times New Roman"/>
                <a:cs typeface="Times New Roman"/>
              </a:rPr>
              <a:t>валовая прибыль – доходы минус расходы,</a:t>
            </a:r>
            <a:endParaRPr sz="160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>
                <a:latin typeface="Times New Roman"/>
                <a:ea typeface="Times New Roman"/>
                <a:cs typeface="Times New Roman"/>
              </a:rPr>
              <a:t>налоги в зависимости от системы налогообложения.</a:t>
            </a:r>
            <a:endParaRPr sz="1600">
              <a:latin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sz="1600" b="1" i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ВАЖНО!</a:t>
            </a:r>
            <a:r>
              <a:rPr sz="1600">
                <a:latin typeface="Times New Roman"/>
                <a:ea typeface="Times New Roman"/>
                <a:cs typeface="Times New Roman"/>
              </a:rPr>
              <a:t> Ежемесячные доходы после выхода на полную загруженность должны быть такими, чтобы среднедушевой доход в семье стал больше, чем среднедушевой прожиточный минимум</a:t>
            </a:r>
            <a:endParaRPr sz="1600">
              <a:latin typeface="Times New Roman"/>
              <a:cs typeface="Times New Roman"/>
            </a:endParaRPr>
          </a:p>
        </p:txBody>
      </p:sp>
      <p:graphicFrame>
        <p:nvGraphicFramePr>
          <p:cNvPr id="379172589" name="Таблица 379172588"/>
          <p:cNvGraphicFramePr>
            <a:graphicFrameLocks/>
          </p:cNvGraphicFramePr>
          <p:nvPr/>
        </p:nvGraphicFramePr>
        <p:xfrm>
          <a:off x="799252" y="1111440"/>
          <a:ext cx="10306036" cy="2498725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609599"/>
                <a:gridCol w="1771650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  <a:gridCol w="609599"/>
              </a:tblGrid>
              <a:tr h="304165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Показатели</a:t>
                      </a:r>
                      <a:endParaRPr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месяц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от продаж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Расходы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Валовая прибыль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Налоги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0416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1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Чистая прибыль</a:t>
                      </a:r>
                      <a:endParaRPr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69186111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446671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5000" lnSpcReduction="1000"/>
          </a:bodyPr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Расчет СДД и СПП</a:t>
            </a:r>
            <a:endParaRPr sz="2800">
              <a:latin typeface="Times New Roman"/>
              <a:cs typeface="Times New Roman"/>
            </a:endParaRPr>
          </a:p>
        </p:txBody>
      </p:sp>
      <p:graphicFrame>
        <p:nvGraphicFramePr>
          <p:cNvPr id="815097787" name="Таблица 815097786"/>
          <p:cNvGraphicFramePr>
            <a:graphicFrameLocks/>
          </p:cNvGraphicFramePr>
          <p:nvPr/>
        </p:nvGraphicFramePr>
        <p:xfrm>
          <a:off x="1057500" y="1371600"/>
          <a:ext cx="5170687" cy="914400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3471332"/>
                <a:gridCol w="1699355"/>
              </a:tblGrid>
              <a:tr h="80724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2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Прожиточный минимум на душу населения в 2026 году в Костромской области </a:t>
                      </a:r>
                      <a:endParaRPr sz="2000"/>
                    </a:p>
                  </a:txBody>
                  <a:tcPr marL="0" marR="0" marT="0" marB="0">
                    <a:lnL w="9524" algn="ctr"/>
                    <a:lnR w="9524" algn="ctr"/>
                    <a:lnT w="9524" algn="ctr"/>
                    <a:lnB w="9524" algn="ctr"/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2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17,424.00</a:t>
                      </a:r>
                      <a:endParaRPr sz="2000"/>
                    </a:p>
                  </a:txBody>
                  <a:tcPr marL="0" marR="0" marT="0" marB="0" anchor="b">
                    <a:lnL w="9524" algn="ctr"/>
                    <a:lnR w="9524" algn="ctr"/>
                    <a:lnT w="9524" algn="ctr"/>
                    <a:lnB w="9524" algn="ctr"/>
                  </a:tcPr>
                </a:tc>
              </a:tr>
            </a:tbl>
          </a:graphicData>
        </a:graphic>
      </p:graphicFrame>
      <p:graphicFrame>
        <p:nvGraphicFramePr>
          <p:cNvPr id="794658166" name="Таблица 794658165"/>
          <p:cNvGraphicFramePr>
            <a:graphicFrameLocks/>
          </p:cNvGraphicFramePr>
          <p:nvPr/>
        </p:nvGraphicFramePr>
        <p:xfrm>
          <a:off x="1057500" y="2824162"/>
          <a:ext cx="5181799" cy="2680987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3478792"/>
                <a:gridCol w="1703007"/>
              </a:tblGrid>
              <a:tr h="402344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Состав семьи</a:t>
                      </a:r>
                    </a:p>
                    <a:p>
                      <a:pPr>
                        <a:defRPr/>
                      </a:pPr>
                      <a:endParaRPr sz="1600"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600"/>
                    </a:p>
                  </a:txBody>
                  <a:tcPr marL="0" marR="0" marT="0" marB="0" anchor="b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551887"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6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человек</a:t>
                      </a: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551887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Сколько в семье взрослых трудоспособных</a:t>
                      </a: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02344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Сколько в семье детей</a:t>
                      </a: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02344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Сколько в семье пенсионеров</a:t>
                      </a: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600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84845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членов семьи</a:t>
                      </a:r>
                      <a:endParaRPr sz="1600" b="1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sz="1600" b="1"/>
                    </a:p>
                  </a:txBody>
                  <a:tcPr marL="0" marR="0" marT="0" marB="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25522427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418929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Расчет СДД и СПП</a:t>
            </a:r>
            <a:endParaRPr sz="4400">
              <a:latin typeface="Times New Roman"/>
              <a:cs typeface="Times New Roman"/>
            </a:endParaRPr>
          </a:p>
        </p:txBody>
      </p:sp>
      <p:graphicFrame>
        <p:nvGraphicFramePr>
          <p:cNvPr id="965923812" name="Таблица 9659238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3705385"/>
              </p:ext>
            </p:extLst>
          </p:nvPr>
        </p:nvGraphicFramePr>
        <p:xfrm>
          <a:off x="199325" y="943252"/>
          <a:ext cx="8849003" cy="3483100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1028646"/>
                <a:gridCol w="892030"/>
                <a:gridCol w="940248"/>
                <a:gridCol w="771484"/>
                <a:gridCol w="843811"/>
                <a:gridCol w="1028646"/>
                <a:gridCol w="1028646"/>
                <a:gridCol w="731316"/>
                <a:gridCol w="1584176"/>
              </a:tblGrid>
              <a:tr h="374140">
                <a:tc gridSpan="9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6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Расчет среднедушевого дохода семьи </a:t>
                      </a:r>
                      <a:endParaRPr sz="1600"/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628644"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anchor="b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месяц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 месяц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месяц</a:t>
                      </a:r>
                      <a:endParaRPr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0" i="0" u="none" strike="noStrike" cap="none" spc="0">
                          <a:solidFill/>
                          <a:latin typeface="Times New Roman"/>
                          <a:ea typeface="Times New Roman"/>
                          <a:cs typeface="Times New Roman"/>
                        </a:rPr>
                        <a:t>Месяц, предшествующий месяцу подачи заявления</a:t>
                      </a:r>
                      <a:endParaRPr sz="1200" b="0" i="0" u="none" strike="noStrike" cap="none" spc="0">
                        <a:solidFill/>
                        <a:latin typeface="Times New Roman"/>
                        <a:cs typeface="Times New Roman"/>
                      </a:endParaRP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Месяц подачи заявления на получение гос.помощи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Общий доход за 3 месяца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СРЕДНЕДУШЕВОЙ доход в семье (СДД)</a:t>
                      </a:r>
                      <a:endParaRPr/>
                    </a:p>
                  </a:txBody>
                  <a:tcPr/>
                </a:tc>
              </a:tr>
              <a:tr h="452527"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заявителя (Ваши доходы)</a:t>
                      </a: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0" i="0" u="none" strike="noStrike" cap="none" spc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доходов в семье / количество человек в семье</a:t>
                      </a:r>
                      <a:endParaRPr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1280"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 супруга (супруги)</a:t>
                      </a: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4468"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Пенсии</a:t>
                      </a: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4468"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Пособия</a:t>
                      </a: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4468"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доходы</a:t>
                      </a: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276407"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доходов в семье</a:t>
                      </a:r>
                      <a:endParaRPr/>
                    </a:p>
                  </a:txBody>
                  <a:tcPr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b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81309024" name="TextBox 781309023"/>
          <p:cNvSpPr txBox="1"/>
          <p:nvPr/>
        </p:nvSpPr>
        <p:spPr bwMode="auto">
          <a:xfrm>
            <a:off x="9072814" y="943250"/>
            <a:ext cx="2825188" cy="28349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 СДД меньше, </a:t>
            </a:r>
            <a:br>
              <a:rPr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чем ПМ</a:t>
            </a:r>
            <a:r>
              <a:rPr lang="ru-RU" sz="18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то Ваша кандидатура ПОДХОДИТ под условие предоставления государственной помощи на основании социального контракта </a:t>
            </a:r>
            <a:br>
              <a:rPr lang="ru-RU" sz="18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УРОВНЮ ДОХОДОВ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8462651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Текстовая часть бизнес-плана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280332483" name="Объект 2"/>
          <p:cNvSpPr>
            <a:spLocks noGrp="1"/>
          </p:cNvSpPr>
          <p:nvPr>
            <p:ph sz="half" idx="1"/>
          </p:nvPr>
        </p:nvSpPr>
        <p:spPr bwMode="auto">
          <a:xfrm>
            <a:off x="442974" y="1398937"/>
            <a:ext cx="11278465" cy="497723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>
              <a:defRPr/>
            </a:pPr>
            <a:r>
              <a:rPr sz="1600">
                <a:latin typeface="Times New Roman"/>
                <a:ea typeface="Times New Roman"/>
                <a:cs typeface="Times New Roman"/>
              </a:rPr>
              <a:t>Текст, выполненный курсивом, задает тему, в соответствии с котор</a:t>
            </a:r>
            <a:r>
              <a:rPr lang="ru-RU" sz="1600">
                <a:latin typeface="Times New Roman"/>
                <a:ea typeface="Times New Roman"/>
                <a:cs typeface="Times New Roman"/>
              </a:rPr>
              <a:t>ой</a:t>
            </a:r>
            <a:r>
              <a:rPr sz="1600">
                <a:latin typeface="Times New Roman"/>
                <a:ea typeface="Times New Roman"/>
                <a:cs typeface="Times New Roman"/>
              </a:rPr>
              <a:t> необходимо наполнять </a:t>
            </a: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бизнес</a:t>
            </a:r>
            <a:r>
              <a:rPr sz="1600">
                <a:latin typeface="Times New Roman"/>
                <a:ea typeface="Times New Roman"/>
                <a:cs typeface="Times New Roman"/>
              </a:rPr>
              <a:t>-план информацией. </a:t>
            </a:r>
            <a:r>
              <a:rPr sz="1600" b="1">
                <a:latin typeface="Times New Roman"/>
                <a:ea typeface="Times New Roman"/>
                <a:cs typeface="Times New Roman"/>
              </a:rPr>
              <a:t>Сохранять текст, выполненный курсивом, не надо </a:t>
            </a:r>
            <a:r>
              <a:rPr sz="1600">
                <a:latin typeface="Times New Roman"/>
                <a:ea typeface="Times New Roman"/>
                <a:cs typeface="Times New Roman"/>
              </a:rPr>
              <a:t>– наполняйте свой бизнес-план информацией в соответствии с темой, заданной курсивом.</a:t>
            </a:r>
            <a:endParaRPr sz="1600"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sz="1600">
              <a:latin typeface="Times New Roman"/>
              <a:cs typeface="Times New Roman"/>
            </a:endParaRPr>
          </a:p>
          <a:p>
            <a:pPr>
              <a:defRPr/>
            </a:pPr>
            <a:r>
              <a:rPr sz="1600">
                <a:latin typeface="Times New Roman"/>
                <a:ea typeface="Times New Roman"/>
                <a:cs typeface="Times New Roman"/>
              </a:rPr>
              <a:t>Излагайте материал в виде связ</a:t>
            </a:r>
            <a:r>
              <a:rPr lang="ru-RU" sz="1600">
                <a:latin typeface="Times New Roman"/>
                <a:ea typeface="Times New Roman"/>
                <a:cs typeface="Times New Roman"/>
              </a:rPr>
              <a:t>ан</a:t>
            </a:r>
            <a:r>
              <a:rPr sz="1600">
                <a:latin typeface="Times New Roman"/>
                <a:ea typeface="Times New Roman"/>
                <a:cs typeface="Times New Roman"/>
              </a:rPr>
              <a:t>ного текста, а не отрывистых фраз или ответов на вопросы.</a:t>
            </a:r>
            <a:endParaRPr sz="1600">
              <a:latin typeface="Times New Roman"/>
              <a:cs typeface="Times New Roman"/>
            </a:endParaRPr>
          </a:p>
          <a:p>
            <a:pPr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При написании текстовой части не надо списывать с интернета красивые фразы о том «как надо вести бизнес», </a:t>
            </a: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пишите своими словами от том КАК ВЫ будете вести свой бизнес</a:t>
            </a: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Старайтесь сделать </a:t>
            </a: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текстовую часть лаконичной,</a:t>
            </a: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не перегружайте текст лишними подробностями (определения понятий, длинные пояснения и описания), картинками. Все дополнительные материалы представляйте в виде приложения к бизнес-плану. </a:t>
            </a:r>
            <a:endParaRPr sz="1600">
              <a:latin typeface="Times New Roman"/>
              <a:cs typeface="Times New Roman"/>
            </a:endParaRPr>
          </a:p>
          <a:p>
            <a:pPr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Не используйте</a:t>
            </a: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в тексте сокращения, сленг, ссылки на интернет-ресурсы.</a:t>
            </a:r>
            <a:endParaRPr sz="1600">
              <a:latin typeface="Times New Roman"/>
              <a:cs typeface="Times New Roman"/>
            </a:endParaRPr>
          </a:p>
          <a:p>
            <a:pPr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Текст должен быть понятен даже для человека, который не является профессионалом в сфере бизнес-проекта.</a:t>
            </a: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47122943" name="Объект 2"/>
          <p:cNvSpPr>
            <a:spLocks noGrp="1"/>
          </p:cNvSpPr>
          <p:nvPr>
            <p:ph sz="half" idx="1"/>
          </p:nvPr>
        </p:nvSpPr>
        <p:spPr bwMode="auto">
          <a:xfrm>
            <a:off x="838198" y="405694"/>
            <a:ext cx="5181599" cy="621851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40000" lnSpcReduction="20000"/>
          </a:bodyPr>
          <a:lstStyle/>
          <a:p>
            <a:pPr>
              <a:defRPr/>
            </a:pPr>
            <a:r>
              <a:rPr sz="20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Примерная</a:t>
            </a:r>
            <a:r>
              <a:rPr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форма</a:t>
            </a:r>
            <a:r>
              <a:rPr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endParaRPr sz="2000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b="1" dirty="0">
                <a:latin typeface="Times New Roman"/>
                <a:ea typeface="Times New Roman"/>
                <a:cs typeface="Times New Roman"/>
              </a:rPr>
              <a:t>2. </a:t>
            </a:r>
            <a:r>
              <a:rPr b="1" dirty="0" err="1">
                <a:latin typeface="Times New Roman"/>
                <a:ea typeface="Times New Roman"/>
                <a:cs typeface="Times New Roman"/>
              </a:rPr>
              <a:t>Производственный</a:t>
            </a:r>
            <a:r>
              <a:rPr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ea typeface="Times New Roman"/>
                <a:cs typeface="Times New Roman"/>
              </a:rPr>
              <a:t>план</a:t>
            </a:r>
            <a:endParaRPr b="1"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2.1. </a:t>
            </a:r>
            <a:r>
              <a:rPr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Описание</a:t>
            </a:r>
            <a:r>
              <a:rPr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производственного</a:t>
            </a:r>
            <a:r>
              <a:rPr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процесса</a:t>
            </a:r>
            <a:r>
              <a:rPr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Опишите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кратко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технологии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производства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(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процессов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которых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будет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строиться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требования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помещению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котором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будет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организован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освещение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отопление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канализация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вентиляция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др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.).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Соответствует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помещение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которое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планируете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ведения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этим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требованиям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нет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предпринять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чтобы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привести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помещение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требуемое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состояние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Укажите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ориентировочно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сумму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затрат</a:t>
            </a:r>
            <a:r>
              <a:rPr dirty="0">
                <a:latin typeface="Times New Roman"/>
                <a:ea typeface="Times New Roman"/>
                <a:cs typeface="Times New Roman"/>
              </a:rPr>
              <a:t>;</a:t>
            </a:r>
            <a:endParaRPr i="1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требования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оборудованию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технике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сырью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будут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использоваться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бизнеса</a:t>
            </a:r>
            <a:r>
              <a:rPr dirty="0">
                <a:latin typeface="Times New Roman"/>
                <a:ea typeface="Times New Roman"/>
                <a:cs typeface="Times New Roman"/>
              </a:rPr>
              <a:t>.</a:t>
            </a:r>
            <a:endParaRPr i="1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indent="450214" algn="just">
              <a:defRPr/>
            </a:pPr>
            <a:endParaRPr i="1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2.2. </a:t>
            </a:r>
            <a:r>
              <a:rPr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Производственный</a:t>
            </a:r>
            <a:r>
              <a:rPr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u="sng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план</a:t>
            </a:r>
            <a:endParaRPr u="sng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Опишите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кратко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месторасположение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i="1" dirty="0" err="1">
                <a:latin typeface="Times New Roman"/>
                <a:ea typeface="Times New Roman"/>
                <a:cs typeface="Times New Roman"/>
              </a:rPr>
              <a:t>близость</a:t>
            </a:r>
            <a:r>
              <a:rPr i="1" dirty="0">
                <a:latin typeface="Times New Roman"/>
                <a:ea typeface="Times New Roman"/>
                <a:cs typeface="Times New Roman"/>
              </a:rPr>
              <a:t> к </a:t>
            </a:r>
            <a:r>
              <a:rPr i="1" dirty="0" err="1">
                <a:latin typeface="Times New Roman"/>
                <a:ea typeface="Times New Roman"/>
                <a:cs typeface="Times New Roman"/>
              </a:rPr>
              <a:t>клиентам</a:t>
            </a:r>
            <a:r>
              <a:rPr i="1" dirty="0"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latin typeface="Times New Roman"/>
                <a:ea typeface="Times New Roman"/>
                <a:cs typeface="Times New Roman"/>
              </a:rPr>
              <a:t>поставщикам</a:t>
            </a:r>
            <a:r>
              <a:rPr i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latin typeface="Times New Roman"/>
                <a:ea typeface="Times New Roman"/>
                <a:cs typeface="Times New Roman"/>
              </a:rPr>
              <a:t>сырья</a:t>
            </a:r>
            <a:r>
              <a:rPr i="1" dirty="0">
                <a:latin typeface="Times New Roman"/>
                <a:ea typeface="Times New Roman"/>
                <a:cs typeface="Times New Roman"/>
              </a:rPr>
              <a:t>,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доступность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рабочей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силы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транспорта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т.д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.);</a:t>
            </a: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как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будет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производится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выбор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поставщиков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оборудования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сырья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материалов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прочего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необходимого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запуска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Укажите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dirty="0">
              <a:latin typeface="Times New Roman"/>
              <a:cs typeface="Times New Roman"/>
            </a:endParaRPr>
          </a:p>
          <a:p>
            <a:pPr indent="450214" algn="just">
              <a:defRPr/>
            </a:pP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уже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имеющиеся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у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Вас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активы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имущество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находящееся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Вашей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собственности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планируете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использовать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реализации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бизнес-проекта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наличии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);</a:t>
            </a:r>
            <a:endParaRPr dirty="0"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затраты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необходимые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открытия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материально-производственные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затраты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виде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i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таблицы</a:t>
            </a:r>
            <a:r>
              <a:rPr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405003854" name="Объект 3"/>
          <p:cNvSpPr>
            <a:spLocks noGrp="1"/>
          </p:cNvSpPr>
          <p:nvPr>
            <p:ph sz="half" idx="2"/>
          </p:nvPr>
        </p:nvSpPr>
        <p:spPr bwMode="auto">
          <a:xfrm>
            <a:off x="6701366" y="497896"/>
            <a:ext cx="5181599" cy="604612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40000" lnSpcReduction="20000"/>
          </a:bodyPr>
          <a:lstStyle/>
          <a:p>
            <a:pPr>
              <a:defRPr/>
            </a:pPr>
            <a:r>
              <a:rPr sz="48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Образец</a:t>
            </a:r>
            <a:r>
              <a:rPr sz="4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48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выполнения</a:t>
            </a:r>
            <a:r>
              <a:rPr sz="4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48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текстовой</a:t>
            </a:r>
            <a:r>
              <a:rPr sz="48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48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части</a:t>
            </a:r>
            <a:endParaRPr sz="4800" dirty="0">
              <a:latin typeface="Times New Roman"/>
              <a:cs typeface="Times New Roman"/>
            </a:endParaRPr>
          </a:p>
          <a:p>
            <a:pPr>
              <a:defRPr/>
            </a:pPr>
            <a:endParaRPr dirty="0">
              <a:latin typeface="Times New Roman"/>
              <a:cs typeface="Times New Roman"/>
            </a:endParaRPr>
          </a:p>
          <a:p>
            <a:pPr marL="342900" indent="0" algn="just">
              <a:buFont typeface="Arial"/>
              <a:buNone/>
              <a:defRPr/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     2. Производственный план</a:t>
            </a:r>
            <a:endParaRPr dirty="0">
              <a:latin typeface="Times New Roman"/>
              <a:cs typeface="Times New Roman"/>
            </a:endParaRPr>
          </a:p>
          <a:p>
            <a:pPr marL="342900" indent="0" algn="just">
              <a:buFont typeface="Arial"/>
              <a:buNone/>
              <a:defRPr/>
            </a:pPr>
            <a:r>
              <a:rPr lang="ru-RU" u="sng" dirty="0">
                <a:latin typeface="Times New Roman"/>
                <a:ea typeface="Times New Roman"/>
                <a:cs typeface="Times New Roman"/>
              </a:rPr>
              <a:t>     2.1. Описание производственного процесса.</a:t>
            </a:r>
            <a:endParaRPr dirty="0">
              <a:latin typeface="Times New Roman"/>
              <a:cs typeface="Times New Roman"/>
            </a:endParaRPr>
          </a:p>
          <a:p>
            <a:pPr marL="342900" indent="0" algn="just">
              <a:buFont typeface="Arial"/>
              <a:buNone/>
              <a:defRPr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Мой будущий бизнес будет основываться на применении двух основных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технолгий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– 3D-печати и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плоттерной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резки.</a:t>
            </a:r>
            <a:endParaRPr dirty="0">
              <a:latin typeface="Times New Roman"/>
              <a:cs typeface="Times New Roman"/>
            </a:endParaRPr>
          </a:p>
          <a:p>
            <a:pPr marL="342900" indent="0" algn="just">
              <a:buFont typeface="Arial"/>
              <a:buNone/>
              <a:defRPr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Плоттерная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резка – это технология, которая позволяет прорезать до подложки, высекать, перфорировать, резать насквозь материал вдоль контура изображения из различных материалов, в моем случае –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гидрогелевой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плёнки. Эту технологию я буду использовать для изготовления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гидрогелевых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пленок на экраны и корпуса мобильных устройств различных моделей. Используя эту технологию планирую вырезать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гидрогелевые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пленки (матовые, глянцевые, цветные) минимум на 8000 устройств таких как телефоны сенсорные-кнопочные, планшеты, </a:t>
            </a:r>
            <a:r>
              <a:rPr dirty="0">
                <a:latin typeface="Times New Roman"/>
                <a:ea typeface="Times New Roman"/>
                <a:cs typeface="Times New Roman"/>
              </a:rPr>
              <a:t>SMART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-часы, фитнес-браслеты, видеорегистраторы, навигаторы и т. д. </a:t>
            </a:r>
            <a:endParaRPr dirty="0">
              <a:latin typeface="Times New Roman"/>
              <a:cs typeface="Times New Roman"/>
            </a:endParaRPr>
          </a:p>
          <a:p>
            <a:pPr marL="342900" indent="0" algn="just">
              <a:buFont typeface="Arial"/>
              <a:buNone/>
              <a:defRPr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 По желанию клиентов установка пленки будет проходить сразу во время покупки. Время установки 1 пленки составляет от 5 до 15 минут.</a:t>
            </a:r>
            <a:endParaRPr dirty="0">
              <a:latin typeface="Times New Roman"/>
              <a:cs typeface="Times New Roman"/>
            </a:endParaRPr>
          </a:p>
          <a:p>
            <a:pPr marL="342900" indent="0" algn="just">
              <a:buFont typeface="Arial"/>
              <a:buNone/>
              <a:defRPr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 3</a:t>
            </a:r>
            <a:r>
              <a:rPr dirty="0">
                <a:latin typeface="Times New Roman"/>
                <a:ea typeface="Times New Roman"/>
                <a:cs typeface="Times New Roman"/>
              </a:rPr>
              <a:t>D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-печать – процесс создания цельных трехмерных объектов практически любой геометрической формы на основе цифровой модели. При помощи 3</a:t>
            </a:r>
            <a:r>
              <a:rPr dirty="0">
                <a:latin typeface="Times New Roman"/>
                <a:ea typeface="Times New Roman"/>
                <a:cs typeface="Times New Roman"/>
              </a:rPr>
              <a:t>D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-печати объекты строятся последовательно наносимыми слоями, отображающими контуры модели. 3</a:t>
            </a:r>
            <a:r>
              <a:rPr dirty="0">
                <a:latin typeface="Times New Roman"/>
                <a:ea typeface="Times New Roman"/>
                <a:cs typeface="Times New Roman"/>
              </a:rPr>
              <a:t>D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-модели создаются методом ручного компьютерного графического дизайна или за счет 3</a:t>
            </a:r>
            <a:r>
              <a:rPr dirty="0">
                <a:latin typeface="Times New Roman"/>
                <a:ea typeface="Times New Roman"/>
                <a:cs typeface="Times New Roman"/>
              </a:rPr>
              <a:t>D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-сканирования. Эту технологию я планирую использовать для изготовления пластиковых деталей, фигурок различного назначения в соответствии с желанием заказчиков. В частности, планирую печатать фигурки для коллекций, запасные части к мелкой технике разного сегмента, индивидуальные держатели для нейл индустрии, формы для литья ювелирных изделий и бижутерии, фигурки для настольных игр, формы для мыловаров, кондитеров и т.д.</a:t>
            </a:r>
            <a:endParaRPr dirty="0">
              <a:latin typeface="Times New Roman"/>
              <a:cs typeface="Times New Roman"/>
            </a:endParaRPr>
          </a:p>
          <a:p>
            <a:pPr marL="342900" indent="0" algn="just">
              <a:buFont typeface="Arial"/>
              <a:buNone/>
              <a:defRPr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 Качество и цена 3</a:t>
            </a:r>
            <a:r>
              <a:rPr dirty="0">
                <a:latin typeface="Times New Roman"/>
                <a:ea typeface="Times New Roman"/>
                <a:cs typeface="Times New Roman"/>
              </a:rPr>
              <a:t>D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-моделей будет напрямую зависеть от запроса покупателя. Упаковка готовой продукции в пакеты типа </a:t>
            </a:r>
            <a:r>
              <a:rPr dirty="0" err="1">
                <a:latin typeface="Times New Roman"/>
                <a:ea typeface="Times New Roman"/>
                <a:cs typeface="Times New Roman"/>
              </a:rPr>
              <a:t>ziploc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Срок изготовления от 1 часа до 10 часов зависит от размера фигуры.</a:t>
            </a:r>
          </a:p>
          <a:p>
            <a:pPr marL="342900" indent="0" algn="just">
              <a:buFont typeface="Arial"/>
              <a:buNone/>
              <a:defRPr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  Кроме этого, планирую предоставлять услуги по мелкой настройке мобильных устройств и продаже сопутствующих товаров – защитных стекол и чехлов для мобильных устройств.</a:t>
            </a:r>
            <a:endParaRPr dirty="0">
              <a:latin typeface="Times New Roman"/>
              <a:cs typeface="Times New Roman"/>
            </a:endParaRPr>
          </a:p>
        </p:txBody>
      </p:sp>
      <p:cxnSp>
        <p:nvCxnSpPr>
          <p:cNvPr id="2" name="Прямая соединительная линия 1"/>
          <p:cNvCxnSpPr>
            <a:cxnSpLocks/>
          </p:cNvCxnSpPr>
          <p:nvPr/>
        </p:nvCxnSpPr>
        <p:spPr bwMode="auto">
          <a:xfrm>
            <a:off x="6306805" y="468232"/>
            <a:ext cx="0" cy="6155971"/>
          </a:xfrm>
          <a:prstGeom prst="line">
            <a:avLst/>
          </a:prstGeom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02697649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613128"/>
          </a:xfrm>
        </p:spPr>
        <p:txBody>
          <a:bodyPr/>
          <a:lstStyle/>
          <a:p>
            <a:pPr>
              <a:defRPr/>
            </a:pPr>
            <a:r>
              <a:rPr sz="2800">
                <a:latin typeface="Times New Roman"/>
                <a:ea typeface="Times New Roman"/>
                <a:cs typeface="Times New Roman"/>
              </a:rPr>
              <a:t>Приложение к бизнес-плану (расчетные таблицы в Эксель)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358279031" name="Объект 2"/>
          <p:cNvSpPr>
            <a:spLocks noGrp="1"/>
          </p:cNvSpPr>
          <p:nvPr>
            <p:ph idx="1"/>
          </p:nvPr>
        </p:nvSpPr>
        <p:spPr bwMode="auto">
          <a:xfrm>
            <a:off x="299883" y="887766"/>
            <a:ext cx="11611936" cy="2967645"/>
          </a:xfrm>
        </p:spPr>
        <p:txBody>
          <a:bodyPr/>
          <a:lstStyle/>
          <a:p>
            <a:pPr marL="0" marR="0" indent="0" algn="just">
              <a:lnSpc>
                <a:spcPct val="10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ВНИМАНИЕ!</a:t>
            </a:r>
            <a:endParaRPr sz="1600" b="1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just">
              <a:lnSpc>
                <a:spcPct val="100000"/>
              </a:lnSpc>
              <a:spcAft>
                <a:spcPts val="0"/>
              </a:spcAft>
              <a:buFont typeface="Arial"/>
              <a:buNone/>
              <a:defRPr/>
            </a:pPr>
            <a:endParaRPr sz="1600" dirty="0"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00000"/>
              </a:lnSpc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Пожалуйста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все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расчеты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бизнес-плану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выполняйте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прямо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той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электронной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таблице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которая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направлена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Вам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вместе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Примерной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формой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Зеленым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выделены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ячейки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которые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поставлены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формулы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этих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ячейках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вручную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ничего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править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НЕ НАДО. </a:t>
            </a: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Менять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значения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можно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только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белых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ячейках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это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</a:t>
            </a:r>
            <a:r>
              <a:rPr sz="16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табличка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Вам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самостоятельно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всё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рассчитает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вплоть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окупаемости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</a:p>
          <a:p>
            <a:pPr>
              <a:spcAft>
                <a:spcPts val="850"/>
              </a:spcAft>
              <a:buFont typeface="Arial"/>
              <a:buChar char="–"/>
              <a:defRPr/>
            </a:pP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Обратите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внимание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что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документе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4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листа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, 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1 и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4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выполнены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отдельных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листах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последнем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листе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–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расчет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среднедушевого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дохода</a:t>
            </a:r>
            <a:r>
              <a:rPr sz="16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905507193" name="TextBox 905507192"/>
          <p:cNvSpPr txBox="1"/>
          <p:nvPr/>
        </p:nvSpPr>
        <p:spPr bwMode="auto">
          <a:xfrm>
            <a:off x="299883" y="3625048"/>
            <a:ext cx="11636416" cy="2826359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defRPr/>
            </a:pP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Обратите внимание,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0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обе 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вертикальные таблицы </a:t>
            </a:r>
            <a:r>
              <a:rPr lang="ru-RU" sz="1600" b="0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(таб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1 и таб. 4 Прямых затрат на единицу </a:t>
            </a:r>
            <a:r>
              <a:rPr lang="ru-RU" sz="1600" b="0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продукции) необходимо 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оставить в тексте бизнес-плана, а все горизонтальные (помесячные) вынести в Приложение (расчетные таблицы в </a:t>
            </a:r>
            <a:r>
              <a:rPr lang="ru-RU" sz="1600" b="0" i="0" u="none" strike="noStrike" cap="none" spc="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Эксель</a:t>
            </a: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). В тексте ВМЕСТО таблиц подставить следующие фразы:</a:t>
            </a:r>
            <a:endParaRPr lang="ru-RU" sz="16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«Перечень основных реализуемых услуг помесячно с указанием уровня цен  представлен в таблице 2 Приложения к настоящему бизнес плану»</a:t>
            </a:r>
            <a:endParaRPr lang="ru-RU" sz="16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«Расчет прямых материальных затрат помесячно представлен в таблице 5 Приложения к настоящему бизнес плану»</a:t>
            </a:r>
            <a:endParaRPr lang="ru-RU" sz="16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«Расчет косвенных затрат помесячно представлен в таблице 6 Приложения к настоящему бизнес плану»</a:t>
            </a:r>
            <a:endParaRPr lang="ru-RU" sz="16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«Расчет общих расходов помесячно представлен в таблице 7 приложения к настоящему бизнес плану»</a:t>
            </a:r>
            <a:endParaRPr lang="ru-RU" sz="16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6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«Финансовые результаты представлены в таблице 8 Приложения к настоящему бизнес плану»</a:t>
            </a:r>
            <a:endParaRPr lang="ru-RU" sz="1600" b="0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2021128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5000"/>
          </a:bodyPr>
          <a:lstStyle/>
          <a:p>
            <a:pPr marL="0" marR="0" indent="450213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2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Рекомендуем заполнять расчетные таблицы в следующем порядке: </a:t>
            </a:r>
            <a:endParaRPr sz="2600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endParaRPr sz="2600"/>
          </a:p>
        </p:txBody>
      </p:sp>
      <p:sp>
        <p:nvSpPr>
          <p:cNvPr id="2038214793" name="Объект 2"/>
          <p:cNvSpPr>
            <a:spLocks noGrp="1"/>
          </p:cNvSpPr>
          <p:nvPr>
            <p:ph idx="1"/>
          </p:nvPr>
        </p:nvSpPr>
        <p:spPr bwMode="auto">
          <a:xfrm>
            <a:off x="799252" y="1276164"/>
            <a:ext cx="10577332" cy="533584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5000" lnSpcReduction="1000"/>
          </a:bodyPr>
          <a:lstStyle/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 2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Какие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услуги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я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планирую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предоставлять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ИЛИ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какие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товары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я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планирую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производить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какой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цене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я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их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буду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реализовывать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сколько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услуг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товаров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 я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буду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предоставлять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ежемесячно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</a:t>
            </a:r>
            <a:endParaRPr sz="1600" dirty="0">
              <a:latin typeface="Times New Roman"/>
              <a:cs typeface="Times New Roman"/>
            </a:endParaRPr>
          </a:p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 4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Какие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материалы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мне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потребуются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предоставления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услуг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ИЛИ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производства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товаров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в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каком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количестве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какой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цене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я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их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буду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покупать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</a:t>
            </a:r>
            <a:endParaRPr sz="1600" dirty="0">
              <a:latin typeface="Times New Roman"/>
              <a:cs typeface="Times New Roman"/>
            </a:endParaRPr>
          </a:p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 1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Какие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мне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необходимо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сделать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чтобы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начать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предоставлять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услуги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ИЛИ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производить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товары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. КАК Я ПОТРАЧУ СРЕДСТВА </a:t>
            </a:r>
            <a:r>
              <a:rPr sz="1600" dirty="0" smtClean="0"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600" dirty="0" smtClean="0">
                <a:latin typeface="Times New Roman"/>
                <a:ea typeface="Times New Roman"/>
                <a:cs typeface="Times New Roman"/>
              </a:rPr>
              <a:t>.</a:t>
            </a:r>
            <a:r>
              <a:rPr sz="1600" dirty="0" smtClean="0"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</a:t>
            </a:r>
            <a:endParaRPr sz="1600" dirty="0">
              <a:latin typeface="Times New Roman"/>
              <a:cs typeface="Times New Roman"/>
            </a:endParaRPr>
          </a:p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 3 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Планируемые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заработную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плату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моим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работникам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. ЕСЛИ ОНИ ЕСТЬ)</a:t>
            </a:r>
            <a:endParaRPr sz="1600" dirty="0">
              <a:latin typeface="Times New Roman"/>
              <a:cs typeface="Times New Roman"/>
            </a:endParaRPr>
          </a:p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 5 </a:t>
            </a:r>
            <a:r>
              <a:rPr sz="1600" b="1" dirty="0" err="1">
                <a:latin typeface="Times New Roman"/>
                <a:ea typeface="Times New Roman"/>
                <a:cs typeface="Times New Roman"/>
              </a:rPr>
              <a:t>з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аполнится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автоматически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Мои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ежемесячные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прямые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 –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затраты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расходники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</a:t>
            </a:r>
            <a:endParaRPr sz="1600" dirty="0">
              <a:latin typeface="Times New Roman"/>
              <a:cs typeface="Times New Roman"/>
            </a:endParaRPr>
          </a:p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 6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Косвенные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что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кроме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расходников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мне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придется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тратить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предоставления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моих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услуг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ИЛИ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производстве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товаров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–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аренда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помещения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реклама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материально-производственные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товары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кроме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расходников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),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транспортные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др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.)</a:t>
            </a:r>
            <a:endParaRPr sz="1600" dirty="0">
              <a:latin typeface="Times New Roman"/>
              <a:cs typeface="Times New Roman"/>
            </a:endParaRPr>
          </a:p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 7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заполнится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автоматически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Мои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общие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–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прямые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+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косвенные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+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зарплата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отчисления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фонды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если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есть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наемные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работники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</a:t>
            </a:r>
            <a:endParaRPr sz="1600" dirty="0">
              <a:latin typeface="Times New Roman"/>
              <a:cs typeface="Times New Roman"/>
            </a:endParaRPr>
          </a:p>
          <a:p>
            <a:pPr marR="0" algn="just">
              <a:lnSpc>
                <a:spcPct val="100000"/>
              </a:lnSpc>
              <a:spcAft>
                <a:spcPts val="850"/>
              </a:spcAft>
              <a:defRPr/>
            </a:pPr>
            <a:r>
              <a:rPr sz="1600" b="1" dirty="0" err="1">
                <a:latin typeface="Times New Roman"/>
                <a:ea typeface="Times New Roman"/>
                <a:cs typeface="Times New Roman"/>
              </a:rPr>
              <a:t>Таб</a:t>
            </a:r>
            <a:r>
              <a:rPr sz="1600" b="1" dirty="0">
                <a:latin typeface="Times New Roman"/>
                <a:ea typeface="Times New Roman"/>
                <a:cs typeface="Times New Roman"/>
              </a:rPr>
              <a:t>. № 8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заполнится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автоматически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Мои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ежемесячные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доходы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)</a:t>
            </a:r>
            <a:endParaRPr sz="1600" dirty="0">
              <a:latin typeface="Times New Roman"/>
              <a:cs typeface="Times New Roman"/>
            </a:endParaRPr>
          </a:p>
          <a:p>
            <a:pPr marL="0" marR="0" indent="0" algn="just">
              <a:lnSpc>
                <a:spcPct val="100000"/>
              </a:lnSpc>
              <a:spcAft>
                <a:spcPts val="850"/>
              </a:spcAft>
              <a:buFont typeface="Arial"/>
              <a:buNone/>
              <a:defRPr/>
            </a:pPr>
            <a:endParaRPr sz="1600" dirty="0">
              <a:latin typeface="Times New Roman"/>
              <a:cs typeface="Times New Roman"/>
            </a:endParaRPr>
          </a:p>
          <a:p>
            <a:pPr marL="0" marR="0" indent="0" algn="just">
              <a:lnSpc>
                <a:spcPct val="100000"/>
              </a:lnSpc>
              <a:spcAft>
                <a:spcPts val="850"/>
              </a:spcAft>
              <a:buFont typeface="Arial"/>
              <a:buNone/>
              <a:defRPr/>
            </a:pPr>
            <a:r>
              <a:rPr sz="1600" dirty="0" err="1">
                <a:latin typeface="Times New Roman"/>
                <a:ea typeface="Times New Roman"/>
                <a:cs typeface="Times New Roman"/>
              </a:rPr>
              <a:t>Если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с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особенностями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планируемого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Вами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бизнеса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потребуется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внести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изменения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расчеты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-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конечно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форму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расчетных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таблиц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можно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 smtClean="0">
                <a:latin typeface="Times New Roman"/>
                <a:ea typeface="Times New Roman"/>
                <a:cs typeface="Times New Roman"/>
              </a:rPr>
              <a:t>скорректировать</a:t>
            </a:r>
            <a:endParaRPr sz="1600" dirty="0"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7606747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126677"/>
            <a:ext cx="10588757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800" dirty="0" err="1">
                <a:latin typeface="Times New Roman"/>
                <a:ea typeface="Times New Roman"/>
                <a:cs typeface="Times New Roman"/>
              </a:rPr>
              <a:t>Заполнение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таблицы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2 «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Перечень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основных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производимых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реализуемых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товаров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работ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услуг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»</a:t>
            </a:r>
            <a:endParaRPr dirty="0">
              <a:latin typeface="Times New Roman"/>
              <a:cs typeface="Times New Roman"/>
            </a:endParaRPr>
          </a:p>
        </p:txBody>
      </p:sp>
      <p:graphicFrame>
        <p:nvGraphicFramePr>
          <p:cNvPr id="1309045474" name="Таблица 130904547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8540300"/>
              </p:ext>
            </p:extLst>
          </p:nvPr>
        </p:nvGraphicFramePr>
        <p:xfrm>
          <a:off x="799253" y="1322776"/>
          <a:ext cx="10529967" cy="3603888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502365"/>
                <a:gridCol w="1832155"/>
                <a:gridCol w="630419"/>
                <a:gridCol w="630419"/>
                <a:gridCol w="630419"/>
                <a:gridCol w="630419"/>
                <a:gridCol w="630419"/>
                <a:gridCol w="630419"/>
                <a:gridCol w="630419"/>
                <a:gridCol w="630419"/>
                <a:gridCol w="630419"/>
                <a:gridCol w="630419"/>
                <a:gridCol w="630419"/>
                <a:gridCol w="630419"/>
                <a:gridCol w="630419"/>
              </a:tblGrid>
              <a:tr h="292840">
                <a:tc row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 sz="9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r>
                        <a:rPr sz="900" b="0" i="0" u="none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sz="900" b="0" i="0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проду</a:t>
                      </a:r>
                      <a:r>
                        <a:rPr lang="ru-RU" sz="900" b="0" i="0" u="none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r>
                        <a:rPr sz="900" b="0" i="0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</a:t>
                      </a:r>
                      <a:r>
                        <a:rPr sz="900" b="0" i="0" u="none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sz="900" b="0" i="0" u="none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услуги</a:t>
                      </a:r>
                      <a:endParaRPr sz="9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Цена за 1 шт.</a:t>
                      </a:r>
                      <a:endParaRPr sz="90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месяц</a:t>
                      </a: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месяц</a:t>
                      </a: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месяц</a:t>
                      </a: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месяц</a:t>
                      </a: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месяц</a:t>
                      </a: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месяц</a:t>
                      </a: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365745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750833"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</a:t>
                      </a:r>
                      <a:endParaRPr sz="900"/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sz="900"/>
                    </a:p>
                  </a:txBody>
                  <a:tcPr vert="vert270" anchor="ctr"/>
                </a:tc>
              </a:tr>
              <a:tr h="36574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1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</a:tr>
              <a:tr h="36574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2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</a:tr>
              <a:tr h="36574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3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</a:tr>
              <a:tr h="36574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4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</a:tr>
              <a:tr h="36574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5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</a:tr>
              <a:tr h="36574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9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9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7725867" name="TextBox 247725866"/>
          <p:cNvSpPr txBox="1"/>
          <p:nvPr/>
        </p:nvSpPr>
        <p:spPr bwMode="auto">
          <a:xfrm>
            <a:off x="195143" y="5059591"/>
            <a:ext cx="11911700" cy="17986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1600" b="1" i="1" u="none" strike="noStrike" cap="none" spc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ВНИМАНИЕ!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Наименования и общее количество услуг в этой таблице должно точно совпадать с наименованием и количеством услуг в таблицах 4 «Расчет прямых материальных затрат на услугу» и 5 «Расчет прямых материальных затрат в месяц»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16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Расписать услуги (товары) и доход от их реализации надо ПОМЕСЯЧНО с учетом нарастания количества оказываемых услуг от начала деятельности до выхода на полную загруженность и с учетом сезонности (если она прослеживается)</a:t>
            </a: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16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5818062" name="Заголовок 1"/>
          <p:cNvSpPr>
            <a:spLocks noGrp="1"/>
          </p:cNvSpPr>
          <p:nvPr>
            <p:ph type="title"/>
          </p:nvPr>
        </p:nvSpPr>
        <p:spPr bwMode="auto">
          <a:xfrm>
            <a:off x="574295" y="274638"/>
            <a:ext cx="11411612" cy="82808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800" dirty="0" err="1">
                <a:latin typeface="Times New Roman"/>
                <a:ea typeface="Times New Roman"/>
                <a:cs typeface="Times New Roman"/>
              </a:rPr>
              <a:t>Заполнение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таблицы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4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«</a:t>
            </a:r>
            <a:r>
              <a:rPr sz="2800" dirty="0" err="1" smtClean="0">
                <a:latin typeface="Times New Roman"/>
                <a:ea typeface="Times New Roman"/>
                <a:cs typeface="Times New Roman"/>
              </a:rPr>
              <a:t>Расчет</a:t>
            </a:r>
            <a:r>
              <a:rPr sz="28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прямых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материальных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затрат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/>
            </a:r>
            <a:br>
              <a:rPr sz="2800" dirty="0">
                <a:latin typeface="Times New Roman"/>
                <a:ea typeface="Times New Roman"/>
                <a:cs typeface="Times New Roman"/>
              </a:rPr>
            </a:b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единицу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услуги</a:t>
            </a:r>
            <a:r>
              <a:rPr sz="28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800" dirty="0" err="1">
                <a:latin typeface="Times New Roman"/>
                <a:ea typeface="Times New Roman"/>
                <a:cs typeface="Times New Roman"/>
              </a:rPr>
              <a:t>товара</a:t>
            </a:r>
            <a:r>
              <a:rPr sz="2800" dirty="0" smtClean="0">
                <a:latin typeface="Times New Roman"/>
                <a:ea typeface="Times New Roman"/>
                <a:cs typeface="Times New Roman"/>
              </a:rPr>
              <a:t>)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»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149183385" name="Объект 2"/>
          <p:cNvSpPr>
            <a:spLocks noGrp="1"/>
          </p:cNvSpPr>
          <p:nvPr>
            <p:ph idx="1"/>
          </p:nvPr>
        </p:nvSpPr>
        <p:spPr bwMode="auto">
          <a:xfrm>
            <a:off x="7002092" y="1506313"/>
            <a:ext cx="4983812" cy="489924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наименования услуг и их количество должны точно совпадать с данными таблицы 2</a:t>
            </a:r>
            <a:endParaRPr sz="1800">
              <a:latin typeface="Times New Roman"/>
              <a:cs typeface="Times New Roman"/>
            </a:endParaRPr>
          </a:p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прямые затраты просчитываются ДЛЯ КАЖДОЙ услуги</a:t>
            </a: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0" algn="just">
              <a:lnSpc>
                <a:spcPct val="100000"/>
              </a:lnSpc>
              <a:spcAft>
                <a:spcPts val="0"/>
              </a:spcAft>
              <a:buFont typeface="Arial"/>
              <a:buNone/>
              <a:defRPr/>
            </a:pPr>
            <a:endParaRPr sz="1800" b="0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marR="0" indent="450214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наименования расходников, объем упаковки и их стоимость за упаковку при расчете прямых затрат должны быть такими же, как и в таблице 1</a:t>
            </a:r>
          </a:p>
          <a:p>
            <a:pPr marL="0" marR="0" indent="450213" algn="just">
              <a:lnSpc>
                <a:spcPct val="100000"/>
              </a:lnSpc>
              <a:spcAft>
                <a:spcPts val="0"/>
              </a:spcAft>
              <a:defRPr/>
            </a:pPr>
            <a:endParaRPr sz="1800">
              <a:latin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r>
              <a:rPr lang="ru-RU" sz="1800" b="1" i="1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Внимание!</a:t>
            </a:r>
            <a:r>
              <a:rPr lang="ru-RU" sz="1800" b="0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если Ваш бизнес не предполагает прямых затрат, то эта таблица удаляется из бизнес-плана, а в тексте делаются соответствующие пояснения</a:t>
            </a:r>
            <a:endParaRPr sz="1800">
              <a:latin typeface="Times New Roman"/>
              <a:cs typeface="Times New Roman"/>
            </a:endParaRPr>
          </a:p>
        </p:txBody>
      </p:sp>
      <p:graphicFrame>
        <p:nvGraphicFramePr>
          <p:cNvPr id="1964022205" name="Таблица 1964022204"/>
          <p:cNvGraphicFramePr>
            <a:graphicFrameLocks/>
          </p:cNvGraphicFramePr>
          <p:nvPr/>
        </p:nvGraphicFramePr>
        <p:xfrm>
          <a:off x="262323" y="1506313"/>
          <a:ext cx="6641367" cy="4663440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687038"/>
                <a:gridCol w="2505669"/>
                <a:gridCol w="862165"/>
                <a:gridCol w="862165"/>
                <a:gridCol w="862165"/>
                <a:gridCol w="862165"/>
              </a:tblGrid>
              <a:tr h="82430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затрат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Покупная стоимость за 1 упаковку., руб.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Объем, упаковки,</a:t>
                      </a:r>
                      <a:b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мл./ г./ шт./см.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Норма расхода на 1 ед. услуги,</a:t>
                      </a:r>
                      <a:b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мл./ г./ шт./см.</a:t>
                      </a:r>
                      <a:endParaRPr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Сумма, руб.</a:t>
                      </a: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</a:t>
                      </a:r>
                      <a:r>
                        <a:rPr lang="ru-RU"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sz="10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дукт/услуга 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  <a:tr h="36018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6756815" name="Заголовок 1"/>
          <p:cNvSpPr>
            <a:spLocks noGrp="1"/>
          </p:cNvSpPr>
          <p:nvPr>
            <p:ph type="title"/>
          </p:nvPr>
        </p:nvSpPr>
        <p:spPr bwMode="auto">
          <a:xfrm>
            <a:off x="7371261" y="274637"/>
            <a:ext cx="4250456" cy="1732083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600">
                <a:latin typeface="Times New Roman"/>
                <a:ea typeface="Times New Roman"/>
                <a:cs typeface="Times New Roman"/>
              </a:rPr>
              <a:t>Образец заполнения таблицы прямых затрат на примере одной услуги</a:t>
            </a:r>
            <a:endParaRPr>
              <a:latin typeface="Times New Roman"/>
              <a:cs typeface="Times New Roman"/>
            </a:endParaRPr>
          </a:p>
        </p:txBody>
      </p:sp>
      <p:graphicFrame>
        <p:nvGraphicFramePr>
          <p:cNvPr id="1167381157" name="Таблица 1167381156"/>
          <p:cNvGraphicFramePr>
            <a:graphicFrameLocks/>
          </p:cNvGraphicFramePr>
          <p:nvPr/>
        </p:nvGraphicFramePr>
        <p:xfrm>
          <a:off x="799253" y="274638"/>
          <a:ext cx="6151244" cy="6197534"/>
        </p:xfrm>
        <a:graphic>
          <a:graphicData uri="http://schemas.openxmlformats.org/drawingml/2006/table">
            <a:tbl>
              <a:tblPr firstRow="1" firstCol="1" bandRow="1">
                <a:tableStyleId>{188571D8-F3EF-7E1A-6355-BE8F5D08EC4E}</a:tableStyleId>
              </a:tblPr>
              <a:tblGrid>
                <a:gridCol w="360000"/>
                <a:gridCol w="2250000"/>
                <a:gridCol w="990000"/>
                <a:gridCol w="990000"/>
                <a:gridCol w="810000"/>
                <a:gridCol w="751244"/>
              </a:tblGrid>
              <a:tr h="1605671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№ п/п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Наименование затрат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Покупная стоимость за 1 упаковку., руб.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Объем, упаковки,</a:t>
                      </a:r>
                      <a:br>
                        <a:rPr sz="1200">
                          <a:latin typeface="Times New Roman"/>
                          <a:cs typeface="Times New Roman"/>
                        </a:rPr>
                      </a:br>
                      <a:r>
                        <a:rPr sz="1200">
                          <a:latin typeface="Times New Roman"/>
                          <a:cs typeface="Times New Roman"/>
                        </a:rPr>
                        <a:t>мл./ г./ шт./см.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Норма расхода на 1 ед. услуги,мл./ г./ шт./см.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Сумма, руб.</a:t>
                      </a:r>
                      <a:endParaRPr/>
                    </a:p>
                  </a:txBody>
                  <a:tcPr/>
                </a:tc>
              </a:tr>
              <a:tr h="30250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 b="1">
                          <a:latin typeface="Times New Roman"/>
                          <a:cs typeface="Times New Roman"/>
                        </a:rPr>
                        <a:t>Маникюр гигиенический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 b="1">
                          <a:latin typeface="Times New Roman"/>
                          <a:cs typeface="Times New Roman"/>
                        </a:rPr>
                        <a:t>41,55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Перчатки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500,00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10,00</a:t>
                      </a:r>
                      <a:endParaRPr/>
                    </a:p>
                  </a:txBody>
                  <a:tcPr/>
                </a:tc>
              </a:tr>
              <a:tr h="29406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Маска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219,00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2,19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Апельсинова палочка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364,00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0,73</a:t>
                      </a:r>
                      <a:endParaRPr/>
                    </a:p>
                  </a:txBody>
                  <a:tcPr/>
                </a:tc>
              </a:tr>
              <a:tr h="29406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Основа для пилки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252,00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1,26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Сменный файл для пилки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500,00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10,00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Крафт-пакет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210,00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2,10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Салфетки безворсовые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159,00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0,16</a:t>
                      </a:r>
                      <a:endParaRPr/>
                    </a:p>
                  </a:txBody>
                  <a:tcPr/>
                </a:tc>
              </a:tr>
              <a:tr h="4814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Раствор дезинфицирующий для инструментов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550,00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0,35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0,19</a:t>
                      </a:r>
                      <a:endParaRPr/>
                    </a:p>
                  </a:txBody>
                  <a:tcPr/>
                </a:tc>
              </a:tr>
              <a:tr h="32334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Дезинфектор кожи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250,00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0,03</a:t>
                      </a:r>
                      <a:endParaRPr/>
                    </a:p>
                  </a:txBody>
                  <a:tcPr/>
                </a:tc>
              </a:tr>
              <a:tr h="48144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Раствор дезинфицирующий для поверхности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250,00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0,03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Щеточка одноразовая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518,00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50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10,36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Масло для кутикулы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240,00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15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0,15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2,40</a:t>
                      </a:r>
                      <a:endParaRPr/>
                    </a:p>
                  </a:txBody>
                  <a:tcPr/>
                </a:tc>
              </a:tr>
              <a:tr h="301875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Крем для рук 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315,00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300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</a:t>
                      </a:r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1200">
                          <a:latin typeface="Times New Roman"/>
                          <a:cs typeface="Times New Roman"/>
                        </a:rPr>
                        <a:t>2,10</a:t>
                      </a:r>
                      <a:endParaRPr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00764511" name="Рисунок 8007645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355344" y="2885242"/>
            <a:ext cx="4398320" cy="293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theme1.xml><?xml version="1.0" encoding="utf-8"?>
<a:theme xmlns:a="http://schemas.openxmlformats.org/drawingml/2006/main" name="Official">
  <a:themeElements>
    <a:clrScheme name="Official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2671</Words>
  <Application>Microsoft Office PowerPoint</Application>
  <DocSecurity>0</DocSecurity>
  <PresentationFormat>Произвольный</PresentationFormat>
  <Paragraphs>534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Official</vt:lpstr>
      <vt:lpstr>Составление бизнес-плана  для заключения  социального контракта  по направлению  «Развитие индивидуального предпринимательства» по примерной форме</vt:lpstr>
      <vt:lpstr>Примерная форма бизнес-плана</vt:lpstr>
      <vt:lpstr>Текстовая часть бизнес-плана</vt:lpstr>
      <vt:lpstr>Презентация PowerPoint</vt:lpstr>
      <vt:lpstr>Приложение к бизнес-плану (расчетные таблицы в Эксель)</vt:lpstr>
      <vt:lpstr>Рекомендуем заполнять расчетные таблицы в следующем порядке:  </vt:lpstr>
      <vt:lpstr>Заполнение таблицы 2 «Перечень основных производимых (реализуемых) товаров, работ, услуг»</vt:lpstr>
      <vt:lpstr>Заполнение таблицы 4 «Расчет прямых материальных затрат  на единицу услуги (товара) »</vt:lpstr>
      <vt:lpstr>Образец заполнения таблицы прямых затрат на примере одной услуги</vt:lpstr>
      <vt:lpstr>Заполнение таблицы 1. Информация по затратам на основные средства, материально производственные запасы и иные расходы</vt:lpstr>
      <vt:lpstr>На что можно потратить средства, полученные  по  социальному контракту</vt:lpstr>
      <vt:lpstr>Вывеска – не реклама!</vt:lpstr>
      <vt:lpstr>Основные средства</vt:lpstr>
      <vt:lpstr>Основные средства</vt:lpstr>
      <vt:lpstr>Материально-производственные запасы</vt:lpstr>
      <vt:lpstr>Аренда (до 15% от запрашиваемой суммы)</vt:lpstr>
      <vt:lpstr>Возмещение средств за оплату обучения</vt:lpstr>
      <vt:lpstr>Заполнение таблицы 3 «Требуемый персонал»</vt:lpstr>
      <vt:lpstr>Заполнение таблицы 5 «Расчет прямых материальных затрат помесячно» (в расчетных таблицах заполняется автоматически)</vt:lpstr>
      <vt:lpstr>Заполнение таблицы 6 «Косвенные расходы помесячно»</vt:lpstr>
      <vt:lpstr>Заполнение таблицы 7 «Общие расходы помесячно»</vt:lpstr>
      <vt:lpstr>Заполнение таблицы 6 «Прогноз доходов и расходов»</vt:lpstr>
      <vt:lpstr>Расчет СДД и СПП</vt:lpstr>
      <vt:lpstr>Расчет СДД и СПП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Составление бизнес-плана  для заключения  социального контракта  по направлению  «Развитие индивидуального предпринимательства» по примерной форме</dc:title>
  <dc:subject/>
  <dc:creator/>
  <cp:keywords/>
  <dc:description/>
  <cp:lastModifiedBy>Богданова Яна Вячеславовна</cp:lastModifiedBy>
  <cp:revision>35</cp:revision>
  <dcterms:created xsi:type="dcterms:W3CDTF">2012-12-03T06:56:55Z</dcterms:created>
  <dcterms:modified xsi:type="dcterms:W3CDTF">2026-03-26T14:31:11Z</dcterms:modified>
  <cp:category/>
  <dc:identifier/>
  <cp:contentStatus/>
  <dc:language/>
  <cp:version/>
</cp:coreProperties>
</file>